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4"/>
  </p:sldMasterIdLst>
  <p:notesMasterIdLst>
    <p:notesMasterId r:id="rId12"/>
  </p:notesMasterIdLst>
  <p:sldIdLst>
    <p:sldId id="295" r:id="rId5"/>
    <p:sldId id="301" r:id="rId6"/>
    <p:sldId id="266" r:id="rId7"/>
    <p:sldId id="361" r:id="rId8"/>
    <p:sldId id="353" r:id="rId9"/>
    <p:sldId id="355" r:id="rId10"/>
    <p:sldId id="362" r:id="rId11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1C"/>
    <a:srgbClr val="FF757A"/>
    <a:srgbClr val="94E7EA"/>
    <a:srgbClr val="047FA3"/>
    <a:srgbClr val="0FB2A6"/>
    <a:srgbClr val="003057"/>
    <a:srgbClr val="84BE41"/>
    <a:srgbClr val="D4EBE4"/>
    <a:srgbClr val="C4D82E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42AC1D-E33E-4E1F-A2D9-2E82360E3016}">
  <a:tblStyle styleId="{2B42AC1D-E33E-4E1F-A2D9-2E82360E3016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wholeTbl>
    <a:band1H>
      <a:tcTxStyle b="off" i="off"/>
      <a:tcStyle>
        <a:tcBdr/>
        <a:fill>
          <a:solidFill>
            <a:srgbClr val="3E669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3E6695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3E6695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3E6695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34557C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6"/>
    <p:restoredTop sz="96208"/>
  </p:normalViewPr>
  <p:slideViewPr>
    <p:cSldViewPr snapToGrid="0">
      <p:cViewPr varScale="1">
        <p:scale>
          <a:sx n="69" d="100"/>
          <a:sy n="69" d="100"/>
        </p:scale>
        <p:origin x="678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380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733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84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68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405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318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R="0" lvl="0" algn="ctr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888888"/>
              </a:buClr>
              <a:buSzPts val="5100"/>
              <a:buFont typeface="Arial"/>
              <a:buNone/>
              <a:defRPr sz="51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888888"/>
              </a:buClr>
              <a:buSzPts val="4500"/>
              <a:buFont typeface="Arial"/>
              <a:buNone/>
              <a:defRPr sz="45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2031A8-3D5F-1046-B776-EC223B0B3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0858" y="0"/>
            <a:ext cx="7219542" cy="822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2031A8-3D5F-1046-B776-EC223B0B3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2643" y="0"/>
            <a:ext cx="7827757" cy="822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7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731526" y="327662"/>
            <a:ext cx="4813301" cy="13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720080" y="327664"/>
            <a:ext cx="8178800" cy="702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5245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31526" y="1722124"/>
            <a:ext cx="4813301" cy="562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R="0" lvl="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2867661" y="6440807"/>
            <a:ext cx="8778240" cy="9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4599625" y="-1947862"/>
            <a:ext cx="5431156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5245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8742048" y="2194562"/>
            <a:ext cx="702183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2036448" y="-975358"/>
            <a:ext cx="7021830" cy="963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5245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e presenter Dark Blue">
  <p:cSld name="TITLE One presenter Dark Blue">
    <p:bg>
      <p:bgPr>
        <a:solidFill>
          <a:srgbClr val="003057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90882" y="2043217"/>
            <a:ext cx="12618722" cy="259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Times"/>
              <a:buNone/>
              <a:defRPr sz="90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690884" y="4868389"/>
            <a:ext cx="2588347" cy="243419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3547044" y="4868389"/>
            <a:ext cx="5931390" cy="19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1" rIns="91426" bIns="45701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547046" y="4868390"/>
            <a:ext cx="4273995" cy="243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31520" y="1920244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5245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sz="2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wo Presenters Dark Blue">
  <p:cSld name="TITLE Two Presenters Dark Blue">
    <p:bg>
      <p:bgPr>
        <a:solidFill>
          <a:srgbClr val="003057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690884" y="4868389"/>
            <a:ext cx="2588347" cy="243419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6;p6"/>
          <p:cNvSpPr>
            <a:spLocks noGrp="1"/>
          </p:cNvSpPr>
          <p:nvPr>
            <p:ph type="pic" idx="3"/>
          </p:nvPr>
        </p:nvSpPr>
        <p:spPr>
          <a:xfrm>
            <a:off x="7116974" y="4881002"/>
            <a:ext cx="2588347" cy="243419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90882" y="2043217"/>
            <a:ext cx="12618722" cy="259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Times"/>
              <a:buNone/>
              <a:defRPr sz="90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80" y="728218"/>
            <a:ext cx="3976477" cy="42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6072" y="797148"/>
            <a:ext cx="1715334" cy="27289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47045" y="4868390"/>
            <a:ext cx="3340138" cy="243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9935107" y="4868389"/>
            <a:ext cx="3340138" cy="243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31520" y="1920244"/>
            <a:ext cx="64617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7437120" y="1920244"/>
            <a:ext cx="64617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1435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1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731520" y="1842137"/>
            <a:ext cx="6464301" cy="76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731520" y="2609849"/>
            <a:ext cx="6464301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7432042" y="1842137"/>
            <a:ext cx="6466840" cy="76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7432042" y="2609849"/>
            <a:ext cx="6466840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46990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20" y="1920244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/>
          <a:lstStyle>
            <a:lvl1pPr marL="457200" marR="0" lvl="0" indent="-55245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63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m.cooper@ung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faculty.ung.edu/tecooper/GGB/GeoGebraPractic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c2ZO5tNPVY&amp;t=8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3D1215-F91A-B84A-92B0-16614BD7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7" y="410363"/>
            <a:ext cx="2178890" cy="172171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67B8516-C677-7D43-8C3C-59D7285B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78" y="3558114"/>
            <a:ext cx="5207000" cy="1993901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B146C67-5EF2-9440-8190-5F3A9C26F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564" y="318558"/>
            <a:ext cx="7358155" cy="7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15">
            <a:extLst>
              <a:ext uri="{FF2B5EF4-FFF2-40B4-BE49-F238E27FC236}">
                <a16:creationId xmlns:a16="http://schemas.microsoft.com/office/drawing/2014/main" id="{16C12430-EEA8-0B4B-92E7-2333E86F8E8C}"/>
              </a:ext>
            </a:extLst>
          </p:cNvPr>
          <p:cNvSpPr/>
          <p:nvPr/>
        </p:nvSpPr>
        <p:spPr>
          <a:xfrm>
            <a:off x="511954" y="1863714"/>
            <a:ext cx="6803246" cy="58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1" rIns="91426" bIns="45701" anchor="ctr" anchorCtr="0">
            <a:noAutofit/>
          </a:bodyPr>
          <a:lstStyle/>
          <a:p>
            <a:pPr>
              <a:buSzPts val="5400"/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Using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GeoGebra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to Create Random Practice Problems with Guidance</a:t>
            </a:r>
          </a:p>
          <a:p>
            <a:pPr>
              <a:buSzPts val="5400"/>
            </a:pPr>
            <a:endParaRPr lang="en-US" sz="2400" dirty="0">
              <a:solidFill>
                <a:srgbClr val="047FA3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>
              <a:buSzPts val="5400"/>
            </a:pPr>
            <a:r>
              <a:rPr lang="en-US" sz="2400" dirty="0">
                <a:solidFill>
                  <a:srgbClr val="047FA3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Dr. Thomas Cooper</a:t>
            </a:r>
          </a:p>
          <a:p>
            <a:pPr>
              <a:buSzPts val="5400"/>
            </a:pPr>
            <a:r>
              <a:rPr lang="en-US" sz="2400" dirty="0">
                <a:solidFill>
                  <a:srgbClr val="047FA3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University of North Georgia</a:t>
            </a:r>
          </a:p>
          <a:p>
            <a:pPr>
              <a:buSzPts val="5400"/>
            </a:pPr>
            <a:r>
              <a:rPr lang="en-US" sz="2400" dirty="0">
                <a:solidFill>
                  <a:srgbClr val="047FA3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/>
              </a:rPr>
              <a:t>tom.cooper@ung.edu</a:t>
            </a:r>
            <a:endParaRPr lang="en-US" sz="2400" dirty="0">
              <a:solidFill>
                <a:srgbClr val="047FA3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>
              <a:buSzPts val="5400"/>
            </a:pPr>
            <a:endParaRPr lang="en-US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0A1B9-BF10-5D41-BFF7-4BF95008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5" y="-148942"/>
            <a:ext cx="2178890" cy="172171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73C3850-4EE7-6F44-99DC-D30EC4604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564" y="318558"/>
            <a:ext cx="7358155" cy="7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718499" y="7610574"/>
            <a:ext cx="7824989" cy="56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1" rIns="91426" bIns="45701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100"/>
            </a:pPr>
            <a:r>
              <a:rPr lang="en-US" sz="1101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ICTCM22 </a:t>
            </a:r>
            <a:r>
              <a:rPr lang="en-US" sz="110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 &gt; ∑ parts  </a:t>
            </a:r>
            <a:r>
              <a:rPr lang="en-US" sz="1101" b="1" dirty="0">
                <a:solidFill>
                  <a:srgbClr val="FFBB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 </a:t>
            </a:r>
            <a:r>
              <a:rPr lang="en-US" sz="110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</a:t>
            </a:r>
            <a:r>
              <a:rPr lang="en-US" sz="110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GeoGebra</a:t>
            </a:r>
            <a:r>
              <a:rPr lang="en-US" sz="110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Create Random Practice Problems with Guidance</a:t>
            </a:r>
            <a:endParaRPr lang="en-US" sz="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718499" y="732636"/>
            <a:ext cx="1151636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1" rIns="91426" bIns="45701" anchor="t" anchorCtr="0">
            <a:noAutofit/>
          </a:bodyPr>
          <a:lstStyle/>
          <a:p>
            <a:pPr>
              <a:buClr>
                <a:srgbClr val="505759"/>
              </a:buClr>
              <a:buSzPts val="3600"/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Randomized Practice Problems</a:t>
            </a:r>
            <a:endParaRPr sz="4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rgbClr val="F3584E"/>
              </a:buClr>
              <a:buSzPts val="200"/>
            </a:pPr>
            <a:endParaRPr sz="200" b="1" dirty="0">
              <a:solidFill>
                <a:srgbClr val="F358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1" indent="-274320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Coefficients or other values can be algorithmically generated</a:t>
            </a:r>
          </a:p>
          <a:p>
            <a:pPr marL="68581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- Uses GeoGebra’s built in “random” functions </a:t>
            </a:r>
          </a:p>
          <a:p>
            <a:pPr marL="68581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 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RandomElement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RandomBetween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etc.</a:t>
            </a: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</a:p>
          <a:p>
            <a:pPr marL="68581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   and a button with </a:t>
            </a:r>
            <a:r>
              <a:rPr lang="en-US" sz="2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GeoGebra</a:t>
            </a: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script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UpdateConstruction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();</a:t>
            </a: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endParaRPr sz="2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1" indent="-274320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Detailed feedback can be generated step-by-step</a:t>
            </a:r>
          </a:p>
          <a:p>
            <a:pPr marL="1149350" indent="-457200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- Control with a counter and a GeoGebra button to update the</a:t>
            </a:r>
          </a:p>
          <a:p>
            <a:pPr marL="1149350" indent="-457200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counter</a:t>
            </a:r>
          </a:p>
          <a:p>
            <a:pPr marL="411481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Optional use of Latex</a:t>
            </a:r>
            <a:endParaRPr sz="2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4130066" y="7828266"/>
            <a:ext cx="4332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800"/>
            </a:pPr>
            <a:fld id="{00000000-1234-1234-1234-123412341234}" type="slidenum">
              <a:rPr lang="en-US"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buSzPts val="800"/>
              </a:pPr>
              <a:t>3</a:t>
            </a:fld>
            <a:endParaRPr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Google Shape;231;p29">
            <a:extLst>
              <a:ext uri="{FF2B5EF4-FFF2-40B4-BE49-F238E27FC236}">
                <a16:creationId xmlns:a16="http://schemas.microsoft.com/office/drawing/2014/main" id="{920C4199-3EAE-4E46-BC90-518CAC548D46}"/>
              </a:ext>
            </a:extLst>
          </p:cNvPr>
          <p:cNvCxnSpPr/>
          <p:nvPr/>
        </p:nvCxnSpPr>
        <p:spPr>
          <a:xfrm rot="10800000">
            <a:off x="0" y="7546947"/>
            <a:ext cx="14630400" cy="0"/>
          </a:xfrm>
          <a:prstGeom prst="straightConnector1">
            <a:avLst/>
          </a:prstGeom>
          <a:noFill/>
          <a:ln w="19050" cap="flat" cmpd="sng">
            <a:solidFill>
              <a:srgbClr val="FFBB1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at a table with a computer and a phone&#10;&#10;Description automatically generated with low confidence">
            <a:extLst>
              <a:ext uri="{FF2B5EF4-FFF2-40B4-BE49-F238E27FC236}">
                <a16:creationId xmlns:a16="http://schemas.microsoft.com/office/drawing/2014/main" id="{A51423D3-6BA9-8C48-97F9-65FCBB841E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293" r="18293"/>
          <a:stretch>
            <a:fillRect/>
          </a:stretch>
        </p:blipFill>
        <p:spPr/>
      </p:pic>
      <p:sp>
        <p:nvSpPr>
          <p:cNvPr id="10" name="Google Shape;169;p23">
            <a:extLst>
              <a:ext uri="{FF2B5EF4-FFF2-40B4-BE49-F238E27FC236}">
                <a16:creationId xmlns:a16="http://schemas.microsoft.com/office/drawing/2014/main" id="{31D46FDD-D24F-D24B-99E3-B56CF0239166}"/>
              </a:ext>
            </a:extLst>
          </p:cNvPr>
          <p:cNvSpPr txBox="1"/>
          <p:nvPr/>
        </p:nvSpPr>
        <p:spPr>
          <a:xfrm>
            <a:off x="718500" y="7559776"/>
            <a:ext cx="6017013" cy="66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1" rIns="91426" bIns="45701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100"/>
            </a:pPr>
            <a:r>
              <a:rPr lang="en-US" sz="1101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ICTCM22 </a:t>
            </a:r>
            <a:r>
              <a:rPr lang="en-US" sz="110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 &gt; ∑ parts  </a:t>
            </a:r>
            <a:r>
              <a:rPr lang="en-US" sz="1101" b="1" dirty="0">
                <a:solidFill>
                  <a:srgbClr val="FFBB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 </a:t>
            </a:r>
            <a:r>
              <a:rPr lang="en-US" sz="110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Name</a:t>
            </a:r>
            <a:endParaRPr lang="en-US" sz="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Google Shape;230;p29">
            <a:extLst>
              <a:ext uri="{FF2B5EF4-FFF2-40B4-BE49-F238E27FC236}">
                <a16:creationId xmlns:a16="http://schemas.microsoft.com/office/drawing/2014/main" id="{49FDBE2F-8E2D-5D44-8744-25D33FF8CAE0}"/>
              </a:ext>
            </a:extLst>
          </p:cNvPr>
          <p:cNvSpPr txBox="1"/>
          <p:nvPr/>
        </p:nvSpPr>
        <p:spPr>
          <a:xfrm>
            <a:off x="776754" y="682652"/>
            <a:ext cx="590050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1" rIns="91426" bIns="45701" anchor="t" anchorCtr="0">
            <a:noAutofit/>
          </a:bodyPr>
          <a:lstStyle/>
          <a:p>
            <a:pPr lvl="0">
              <a:buClr>
                <a:srgbClr val="505759"/>
              </a:buClr>
              <a:buSzPts val="3600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have links to several problems on my webpage:</a:t>
            </a:r>
          </a:p>
          <a:p>
            <a:pPr lvl="0">
              <a:buClr>
                <a:srgbClr val="505759"/>
              </a:buClr>
              <a:buSzPts val="3600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Clr>
                <a:srgbClr val="505759"/>
              </a:buClr>
              <a:buSzPts val="3600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http://faculty.ung.edu/tecooper/GGB/GeoGebraPractice.htm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Clr>
                <a:srgbClr val="505759"/>
              </a:buClr>
              <a:buSzPts val="3600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Clr>
                <a:srgbClr val="505759"/>
              </a:buClr>
              <a:buSzPts val="3600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I have problems written for College Algebra and Calculus I/ Brief Calculus.</a:t>
            </a:r>
          </a:p>
          <a:p>
            <a:pPr lvl="0">
              <a:buClr>
                <a:srgbClr val="505759"/>
              </a:buClr>
              <a:buSzPts val="3600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Clr>
                <a:srgbClr val="505759"/>
              </a:buClr>
              <a:buSzPts val="3600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Clr>
                <a:srgbClr val="505759"/>
              </a:buClr>
              <a:buSzPts val="3600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rgbClr val="F3584E"/>
              </a:buClr>
              <a:buSzPts val="200"/>
            </a:pPr>
            <a:endParaRPr lang="en-US" sz="200" b="1" dirty="0">
              <a:solidFill>
                <a:srgbClr val="000000">
                  <a:lumMod val="75000"/>
                  <a:lumOff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cxnSp>
        <p:nvCxnSpPr>
          <p:cNvPr id="7" name="Google Shape;231;p29">
            <a:extLst>
              <a:ext uri="{FF2B5EF4-FFF2-40B4-BE49-F238E27FC236}">
                <a16:creationId xmlns:a16="http://schemas.microsoft.com/office/drawing/2014/main" id="{4DE63043-408D-4F4A-982B-51E8B63DEA3F}"/>
              </a:ext>
            </a:extLst>
          </p:cNvPr>
          <p:cNvCxnSpPr/>
          <p:nvPr/>
        </p:nvCxnSpPr>
        <p:spPr>
          <a:xfrm rot="10800000">
            <a:off x="0" y="7546947"/>
            <a:ext cx="14630400" cy="0"/>
          </a:xfrm>
          <a:prstGeom prst="straightConnector1">
            <a:avLst/>
          </a:prstGeom>
          <a:noFill/>
          <a:ln w="19050" cap="flat" cmpd="sng">
            <a:solidFill>
              <a:srgbClr val="FFBB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95;p25">
            <a:extLst>
              <a:ext uri="{FF2B5EF4-FFF2-40B4-BE49-F238E27FC236}">
                <a16:creationId xmlns:a16="http://schemas.microsoft.com/office/drawing/2014/main" id="{4F423790-5D25-B24B-B2D2-7A359EC1947B}"/>
              </a:ext>
            </a:extLst>
          </p:cNvPr>
          <p:cNvSpPr txBox="1"/>
          <p:nvPr/>
        </p:nvSpPr>
        <p:spPr>
          <a:xfrm>
            <a:off x="14130066" y="7828266"/>
            <a:ext cx="4332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800"/>
            </a:pPr>
            <a:fld id="{00000000-1234-1234-1234-123412341234}" type="slidenum"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buSzPts val="800"/>
              </a:pPr>
              <a:t>4</a:t>
            </a:fld>
            <a:endParaRPr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286B831-D7D0-714B-80D3-97072FB04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2"/>
          <a:stretch/>
        </p:blipFill>
        <p:spPr>
          <a:xfrm>
            <a:off x="7272246" y="1"/>
            <a:ext cx="7358155" cy="730302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96520E2-2BCA-B34F-9254-E71BDD8EB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71"/>
          <a:stretch/>
        </p:blipFill>
        <p:spPr>
          <a:xfrm>
            <a:off x="298423" y="2111159"/>
            <a:ext cx="7358155" cy="6139798"/>
          </a:xfrm>
          <a:prstGeom prst="rect">
            <a:avLst/>
          </a:prstGeom>
        </p:spPr>
      </p:pic>
      <p:sp>
        <p:nvSpPr>
          <p:cNvPr id="157" name="Google Shape;157;p22"/>
          <p:cNvSpPr/>
          <p:nvPr/>
        </p:nvSpPr>
        <p:spPr>
          <a:xfrm>
            <a:off x="4365349" y="1042147"/>
            <a:ext cx="5899702" cy="6139798"/>
          </a:xfrm>
          <a:custGeom>
            <a:avLst/>
            <a:gdLst/>
            <a:ahLst/>
            <a:cxnLst/>
            <a:rect l="l" t="t" r="r" b="b"/>
            <a:pathLst>
              <a:path w="1453" h="1512" extrusionOk="0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757A"/>
          </a:solidFill>
          <a:ln>
            <a:noFill/>
          </a:ln>
        </p:spPr>
        <p:txBody>
          <a:bodyPr spcFirstLastPara="1" wrap="square" lIns="91426" tIns="45701" rIns="91426" bIns="45701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4889722" y="3523717"/>
            <a:ext cx="4850957" cy="118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1" tIns="73150" rIns="146301" bIns="7315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9000"/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Let’s build an example problem.</a:t>
            </a:r>
            <a:b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endParaRPr lang="en-US" sz="150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9000"/>
            </a:pPr>
            <a:r>
              <a:rPr lang="en-US" sz="2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Solve a quadratic equation 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9000"/>
            </a:pPr>
            <a:r>
              <a:rPr lang="en-US" sz="2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by factoring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6980" y="7469214"/>
            <a:ext cx="463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https://www.youtube.com/watch?v=bc2ZO5tNPVY&amp;t=8s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3348A3-4125-5C41-8324-720B35C13080}"/>
              </a:ext>
            </a:extLst>
          </p:cNvPr>
          <p:cNvSpPr txBox="1"/>
          <p:nvPr/>
        </p:nvSpPr>
        <p:spPr>
          <a:xfrm>
            <a:off x="4394065" y="3504406"/>
            <a:ext cx="5842277" cy="123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81"/>
              </a:lnSpc>
            </a:pPr>
            <a:r>
              <a:rPr lang="en-US" sz="6600" spc="-10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Questions?</a:t>
            </a:r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D716ABB-4BFE-1046-91BF-A662DE5A0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27"/>
          <a:stretch/>
        </p:blipFill>
        <p:spPr>
          <a:xfrm>
            <a:off x="8767915" y="670984"/>
            <a:ext cx="5862486" cy="7558618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9F14F49-EB21-4A45-B769-9FDF5BDD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5" t="18064"/>
          <a:stretch/>
        </p:blipFill>
        <p:spPr>
          <a:xfrm>
            <a:off x="0" y="0"/>
            <a:ext cx="5692654" cy="619321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0826BC2-33FA-2744-AD98-3144BBCA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5725" b="62727"/>
          <a:stretch/>
        </p:blipFill>
        <p:spPr>
          <a:xfrm>
            <a:off x="1665744" y="5412316"/>
            <a:ext cx="6201152" cy="281728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04425D6-5A9D-7A41-B8BB-47011F1C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5068" r="46650"/>
          <a:stretch/>
        </p:blipFill>
        <p:spPr>
          <a:xfrm>
            <a:off x="9993720" y="0"/>
            <a:ext cx="3925480" cy="18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3348A3-4125-5C41-8324-720B35C13080}"/>
              </a:ext>
            </a:extLst>
          </p:cNvPr>
          <p:cNvSpPr txBox="1"/>
          <p:nvPr/>
        </p:nvSpPr>
        <p:spPr>
          <a:xfrm>
            <a:off x="4394065" y="3504406"/>
            <a:ext cx="5842277" cy="123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81"/>
              </a:lnSpc>
            </a:pPr>
            <a:r>
              <a:rPr lang="en-US" sz="6600" spc="-10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you!</a:t>
            </a:r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0F76FB9-09CF-5843-9962-849FFBEF8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" b="25357"/>
          <a:stretch/>
        </p:blipFill>
        <p:spPr>
          <a:xfrm>
            <a:off x="0" y="2604558"/>
            <a:ext cx="7081186" cy="564197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40FF730-C437-5149-9CCF-CAC9F087C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10" r="15583"/>
          <a:stretch/>
        </p:blipFill>
        <p:spPr>
          <a:xfrm>
            <a:off x="8418919" y="0"/>
            <a:ext cx="6211481" cy="482917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2F39AB6-89A8-1544-A10B-A2B2EF54D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5754" b="62727"/>
          <a:stretch/>
        </p:blipFill>
        <p:spPr>
          <a:xfrm>
            <a:off x="9167209" y="5408612"/>
            <a:ext cx="5463191" cy="2817284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6B987E6-8635-9D40-81AE-7927BD55F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" t="63829" r="-2535" b="-1"/>
          <a:stretch/>
        </p:blipFill>
        <p:spPr>
          <a:xfrm>
            <a:off x="166282" y="0"/>
            <a:ext cx="7081186" cy="27340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FB0989-D958-6E42-A2E3-AE4FC89F3F5C}"/>
              </a:ext>
            </a:extLst>
          </p:cNvPr>
          <p:cNvSpPr/>
          <p:nvPr/>
        </p:nvSpPr>
        <p:spPr>
          <a:xfrm>
            <a:off x="5620340" y="4758427"/>
            <a:ext cx="1442386" cy="296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CF4AD16EC5C46A70AD6CE788B8F97" ma:contentTypeVersion="13" ma:contentTypeDescription="Create a new document." ma:contentTypeScope="" ma:versionID="70d1a729a763e2e58b699ca148b16134">
  <xsd:schema xmlns:xsd="http://www.w3.org/2001/XMLSchema" xmlns:xs="http://www.w3.org/2001/XMLSchema" xmlns:p="http://schemas.microsoft.com/office/2006/metadata/properties" xmlns:ns2="487fcd56-9aa5-48e5-b5de-e5d476df6b0c" xmlns:ns3="36d071a3-5d5f-4970-89d3-9af1c4291f18" targetNamespace="http://schemas.microsoft.com/office/2006/metadata/properties" ma:root="true" ma:fieldsID="1e871d74d6a3de2aa0f554153d7fce89" ns2:_="" ns3:_="">
    <xsd:import namespace="487fcd56-9aa5-48e5-b5de-e5d476df6b0c"/>
    <xsd:import namespace="36d071a3-5d5f-4970-89d3-9af1c4291f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fcd56-9aa5-48e5-b5de-e5d476d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071a3-5d5f-4970-89d3-9af1c4291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2A81E-EB0B-4559-95BE-D7399FADA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fcd56-9aa5-48e5-b5de-e5d476df6b0c"/>
    <ds:schemaRef ds:uri="36d071a3-5d5f-4970-89d3-9af1c4291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6FAD82-28EA-41B8-868E-D5D879FA8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fcd56-9aa5-48e5-b5de-e5d476df6b0c"/>
    <ds:schemaRef ds:uri="36d071a3-5d5f-4970-89d3-9af1c4291f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6963CE-EC54-457F-A68D-961B1B06E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192</Words>
  <Application>Microsoft Office PowerPoint</Application>
  <PresentationFormat>Custom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Cooper</dc:creator>
  <cp:lastModifiedBy>Tom Cooper</cp:lastModifiedBy>
  <cp:revision>140</cp:revision>
  <cp:lastPrinted>2019-06-21T05:36:06Z</cp:lastPrinted>
  <dcterms:modified xsi:type="dcterms:W3CDTF">2022-03-22T13:18:36Z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0x010100098CF4AD16EC5C46A70AD6CE788B8F97</vt:lpwstr>
  </property>
</Properties>
</file>