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1" r:id="rId3"/>
  </p:sldMasterIdLst>
  <p:notesMasterIdLst>
    <p:notesMasterId r:id="rId27"/>
  </p:notesMasterIdLst>
  <p:sldIdLst>
    <p:sldId id="257" r:id="rId4"/>
    <p:sldId id="265" r:id="rId5"/>
    <p:sldId id="264" r:id="rId6"/>
    <p:sldId id="406" r:id="rId7"/>
    <p:sldId id="407" r:id="rId8"/>
    <p:sldId id="408" r:id="rId9"/>
    <p:sldId id="410" r:id="rId10"/>
    <p:sldId id="411" r:id="rId11"/>
    <p:sldId id="376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425" r:id="rId24"/>
    <p:sldId id="405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70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40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09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48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99" userDrawn="1">
          <p15:clr>
            <a:srgbClr val="A4A3A4"/>
          </p15:clr>
        </p15:guide>
        <p15:guide id="2" pos="47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D2DB0C"/>
    <a:srgbClr val="4699D3"/>
    <a:srgbClr val="478D4B"/>
    <a:srgbClr val="0C6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1"/>
    <p:restoredTop sz="95352"/>
  </p:normalViewPr>
  <p:slideViewPr>
    <p:cSldViewPr snapToGrid="0" snapToObjects="1">
      <p:cViewPr varScale="1">
        <p:scale>
          <a:sx n="102" d="100"/>
          <a:sy n="102" d="100"/>
        </p:scale>
        <p:origin x="480" y="108"/>
      </p:cViewPr>
      <p:guideLst>
        <p:guide orient="horz" pos="999"/>
        <p:guide pos="47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D071C-620C-E949-A12F-B14E482D29D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37A77-4BEA-0C4A-8501-9BCD9ADB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70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40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09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84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37A77-4BEA-0C4A-8501-9BCD9ADBC7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29138" y="0"/>
            <a:ext cx="4614862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37" y="3"/>
            <a:ext cx="1473367" cy="11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61809"/>
            <a:ext cx="5486400" cy="246576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9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137833"/>
            <a:ext cx="8085667" cy="3596923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4400" b="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12880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4407" y="2278964"/>
            <a:ext cx="2066391" cy="2755187"/>
          </a:xfrm>
          <a:prstGeom prst="rect">
            <a:avLst/>
          </a:prstGeom>
          <a:ln w="3810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7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9005" y="1805518"/>
            <a:ext cx="1253595" cy="1671460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9005" y="4007562"/>
            <a:ext cx="1253595" cy="1671460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9005" y="4007556"/>
            <a:ext cx="764592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2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5743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02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5E71-8696-458C-919E-277F269AAE65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033F-3B4A-459E-BB56-6BA5DDE70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5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1971675" y="784223"/>
            <a:ext cx="5210175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000" y="2973600"/>
            <a:ext cx="4284000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20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Final Slide Option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30" y="3558921"/>
            <a:ext cx="3380239" cy="2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91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198592"/>
            <a:ext cx="8229600" cy="10187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978405" y="5192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869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9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47429"/>
            <a:ext cx="7772400" cy="313408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06211"/>
            <a:ext cx="7772400" cy="862189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accent4"/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28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50031"/>
            <a:ext cx="4038600" cy="3428192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50031"/>
            <a:ext cx="4038600" cy="3428192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0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6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0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1115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111534"/>
            <a:ext cx="5111751" cy="5853113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3467109"/>
            <a:ext cx="3008313" cy="2527297"/>
          </a:xfrm>
        </p:spPr>
        <p:txBody>
          <a:bodyPr/>
          <a:lstStyle>
            <a:lvl1pPr marL="0" indent="0">
              <a:buNone/>
              <a:defRPr sz="14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574368" y="1451326"/>
            <a:ext cx="2125133" cy="452967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 marL="457167" indent="0" algn="r">
              <a:buFontTx/>
              <a:buNone/>
              <a:defRPr sz="1200"/>
            </a:lvl2pPr>
            <a:lvl3pPr marL="914332" indent="0" algn="r">
              <a:buFontTx/>
              <a:buNone/>
              <a:defRPr sz="1200"/>
            </a:lvl3pPr>
            <a:lvl4pPr marL="1371498" indent="0" algn="r">
              <a:buFontTx/>
              <a:buNone/>
              <a:defRPr sz="1200"/>
            </a:lvl4pPr>
            <a:lvl5pPr marL="1828664" indent="0" algn="r">
              <a:buFontTx/>
              <a:buNone/>
              <a:defRPr sz="1200"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452238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accent5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37" y="3"/>
            <a:ext cx="1473367" cy="11624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-1" y="2943515"/>
            <a:ext cx="4522381" cy="579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933"/>
              </a:lnSpc>
              <a:spcAft>
                <a:spcPts val="0"/>
              </a:spcAft>
            </a:pPr>
            <a:r>
              <a:rPr lang="en-US" sz="1533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32</a:t>
            </a:r>
            <a:r>
              <a:rPr lang="en-US" sz="1533" b="0" i="0" baseline="30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nd</a:t>
            </a:r>
            <a:r>
              <a:rPr lang="en-US" sz="1533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International Conference on </a:t>
            </a:r>
            <a:br>
              <a:rPr lang="en-US" sz="1533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1533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Technology in Collegiate Mathematics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3459" y="6132683"/>
            <a:ext cx="31800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baseline="0" dirty="0" err="1">
                <a:solidFill>
                  <a:schemeClr val="bg1"/>
                </a:solidFill>
                <a:latin typeface="Verdana"/>
                <a:cs typeface="Verdana"/>
              </a:rPr>
              <a:t>ictcm.com</a:t>
            </a:r>
            <a:r>
              <a:rPr lang="en-US" sz="1867" baseline="0" dirty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en-US" sz="1867" baseline="0" dirty="0">
                <a:solidFill>
                  <a:schemeClr val="accent1"/>
                </a:solidFill>
                <a:latin typeface="Verdana"/>
                <a:cs typeface="Verdana"/>
              </a:rPr>
              <a:t>|</a:t>
            </a:r>
            <a:r>
              <a:rPr lang="en-US" sz="1867" baseline="0" dirty="0">
                <a:solidFill>
                  <a:schemeClr val="bg1"/>
                </a:solidFill>
                <a:latin typeface="Verdana"/>
                <a:cs typeface="Verdana"/>
              </a:rPr>
              <a:t>  #ICTCM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8572" y="4140480"/>
            <a:ext cx="4572000" cy="9643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000" b="0" i="0" baseline="0" dirty="0">
                <a:solidFill>
                  <a:srgbClr val="D2DB0C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ORLANDO, FL</a:t>
            </a:r>
          </a:p>
          <a:p>
            <a:pPr algn="ctr">
              <a:lnSpc>
                <a:spcPts val="3200"/>
              </a:lnSpc>
              <a:spcAft>
                <a:spcPts val="0"/>
              </a:spcAft>
            </a:pPr>
            <a:r>
              <a:rPr lang="en-US" sz="2400" b="0" i="0" baseline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March 12-14</a:t>
            </a:r>
            <a:endParaRPr lang="en-US" sz="2400" b="0" i="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19640FF-7C1B-CA46-8173-6F27B8FAC3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180" y="1081815"/>
            <a:ext cx="3447471" cy="18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</p:sldLayoutIdLst>
  <p:txStyles>
    <p:titleStyle>
      <a:lvl1pPr algn="ctr" defTabSz="4571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45716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defTabSz="45716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45716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45716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45716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"/>
            <a:ext cx="9144000" cy="111648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accent5"/>
                </a:solidFill>
              </a:ln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041454" y="135639"/>
            <a:ext cx="32464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32</a:t>
            </a:r>
            <a:r>
              <a:rPr lang="en-US" sz="1000" b="0" i="0" baseline="30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nd</a:t>
            </a: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International Conference on </a:t>
            </a:r>
            <a:b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Technology in Collegiate Mathematics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000" b="0" i="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ORLANDO, FL</a:t>
            </a: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000" b="0" i="0" baseline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| </a:t>
            </a:r>
            <a:r>
              <a:rPr lang="en-US" sz="1000" b="0" i="0" baseline="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MARCH 12-14</a:t>
            </a:r>
            <a:endParaRPr lang="en-US" sz="1000" b="0" i="0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6061"/>
            <a:ext cx="8229600" cy="101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88338"/>
            <a:ext cx="8229600" cy="2960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970469" y="717167"/>
            <a:ext cx="1540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0" dirty="0">
                <a:solidFill>
                  <a:schemeClr val="bg1"/>
                </a:solidFill>
                <a:latin typeface="Verdana"/>
                <a:cs typeface="Verdana"/>
              </a:rPr>
              <a:t>#ICTCM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4" y="6183991"/>
            <a:ext cx="1316905" cy="396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59589" y="801055"/>
            <a:ext cx="182880" cy="135512"/>
          </a:xfrm>
          <a:prstGeom prst="rect">
            <a:avLst/>
          </a:prstGeom>
        </p:spPr>
      </p:pic>
      <p:pic>
        <p:nvPicPr>
          <p:cNvPr id="12" name="Picture 1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39922D4-7778-D946-8065-E1AF94894F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13656" y="164585"/>
            <a:ext cx="1458064" cy="7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94" r:id="rId9"/>
    <p:sldLayoutId id="2147483692" r:id="rId10"/>
    <p:sldLayoutId id="2147483693" r:id="rId11"/>
    <p:sldLayoutId id="2147483704" r:id="rId12"/>
    <p:sldLayoutId id="2147483738" r:id="rId13"/>
  </p:sldLayoutIdLst>
  <p:txStyles>
    <p:titleStyle>
      <a:lvl1pPr algn="l" defTabSz="457167" rtl="0" eaLnBrk="1" latinLnBrk="0" hangingPunct="1">
        <a:spcBef>
          <a:spcPct val="0"/>
        </a:spcBef>
        <a:buNone/>
        <a:defRPr sz="3000" kern="1200" baseline="0">
          <a:solidFill>
            <a:schemeClr val="accent5"/>
          </a:solidFill>
          <a:latin typeface="Verdana"/>
          <a:ea typeface="+mj-ea"/>
          <a:cs typeface="Verdana"/>
        </a:defRPr>
      </a:lvl1pPr>
    </p:titleStyle>
    <p:bodyStyle>
      <a:lvl1pPr marL="342874" indent="-342874" algn="l" defTabSz="45716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895" indent="-285730" algn="l" defTabSz="45716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2914" indent="-228584" algn="l" defTabSz="45716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080" indent="-228584" algn="l" defTabSz="457167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247" indent="-228584" algn="l" defTabSz="457167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412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4" y="6183991"/>
            <a:ext cx="1316905" cy="39674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"/>
            <a:ext cx="9144000" cy="111648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accent5"/>
                </a:solidFill>
              </a:ln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970469" y="717167"/>
            <a:ext cx="1540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0" dirty="0">
                <a:solidFill>
                  <a:schemeClr val="bg1"/>
                </a:solidFill>
                <a:latin typeface="Verdana"/>
                <a:cs typeface="Verdana"/>
              </a:rPr>
              <a:t>#ICTCM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59589" y="801055"/>
            <a:ext cx="182880" cy="135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71516-A3B2-5344-95A9-830A2CF698B2}"/>
              </a:ext>
            </a:extLst>
          </p:cNvPr>
          <p:cNvSpPr txBox="1"/>
          <p:nvPr userDrawn="1"/>
        </p:nvSpPr>
        <p:spPr>
          <a:xfrm>
            <a:off x="2041454" y="135639"/>
            <a:ext cx="32464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32</a:t>
            </a:r>
            <a:r>
              <a:rPr lang="en-US" sz="1000" b="0" i="0" baseline="300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nd</a:t>
            </a: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International Conference on </a:t>
            </a:r>
            <a:b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Technology in Collegiate Mathematics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sz="1000" b="0" i="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ORLANDO, FL</a:t>
            </a:r>
            <a:r>
              <a:rPr lang="en-US" sz="10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000" b="0" i="0" baseline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| </a:t>
            </a:r>
            <a:r>
              <a:rPr lang="en-US" sz="1000" b="0" i="0" baseline="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MARCH 12-14</a:t>
            </a:r>
            <a:endParaRPr lang="en-US" sz="1000" b="0" i="0" dirty="0">
              <a:solidFill>
                <a:schemeClr val="accent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1" name="Picture 10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ADB0E3A-0E57-214D-9F6C-5C9F41C9A0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3656" y="164585"/>
            <a:ext cx="1458064" cy="7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1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37" r:id="rId2"/>
  </p:sldLayoutIdLst>
  <p:txStyles>
    <p:titleStyle>
      <a:lvl1pPr algn="ctr" defTabSz="4571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874" indent="-342874" algn="l" defTabSz="45716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895" indent="-285730" algn="l" defTabSz="45716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2914" indent="-228584" algn="l" defTabSz="45716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080" indent="-228584" algn="l" defTabSz="45716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247" indent="-228584" algn="l" defTabSz="45716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412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qdr9m9g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zskwjznv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hyperlink" Target="https://www.geogebra.org/m/sgrvjvrm" TargetMode="External"/><Relationship Id="rId4" Type="http://schemas.openxmlformats.org/officeDocument/2006/relationships/hyperlink" Target="https://www.geogebra.org/m/m6ntpuf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geogebra.org/classic/agk6edh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geogebra.org/m/z7akxsrm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hyperlink" Target="https://www.geogebra.org/m/eaagnbq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eogebra.org/m/yuhefktp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geogebra.org/m/w9mfjatw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hyperlink" Target="https://www.geogebra.org/m/hkvyrd4k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18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hyperlink" Target="https://www.geogebra.org/m/gm2mrt9k" TargetMode="External"/><Relationship Id="rId10" Type="http://schemas.openxmlformats.org/officeDocument/2006/relationships/image" Target="../media/image45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geogebra.org/classic/ee4nvbxf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ung.edu/tecooper/" TargetMode="External"/><Relationship Id="rId2" Type="http://schemas.openxmlformats.org/officeDocument/2006/relationships/hyperlink" Target="mailto:Tom.cooper@ung.edu" TargetMode="Externa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geogebra.org/classic/jwydxquj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geogebra.org/classic/tmy3ptva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athering4gardner.org/g4g13gift/math/BanchoffThomas-GiftExchange-Foxtrot-G4G13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alm trees next to a body of water&#10;&#10;Description automatically generated">
            <a:extLst>
              <a:ext uri="{FF2B5EF4-FFF2-40B4-BE49-F238E27FC236}">
                <a16:creationId xmlns:a16="http://schemas.microsoft.com/office/drawing/2014/main" id="{4E05D2FC-BCA5-F249-8418-BC23D370AF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750" r="29619" b="20574"/>
          <a:stretch/>
        </p:blipFill>
        <p:spPr>
          <a:xfrm>
            <a:off x="4529138" y="0"/>
            <a:ext cx="4614862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6235F7-B684-5947-906D-6D0AEEAC07A5}"/>
              </a:ext>
            </a:extLst>
          </p:cNvPr>
          <p:cNvSpPr/>
          <p:nvPr/>
        </p:nvSpPr>
        <p:spPr>
          <a:xfrm>
            <a:off x="4529138" y="0"/>
            <a:ext cx="4614862" cy="2628900"/>
          </a:xfrm>
          <a:prstGeom prst="rect">
            <a:avLst/>
          </a:prstGeom>
          <a:gradFill>
            <a:gsLst>
              <a:gs pos="44000">
                <a:schemeClr val="accent5">
                  <a:lumMod val="10000"/>
                  <a:lumOff val="90000"/>
                  <a:alpha val="0"/>
                </a:schemeClr>
              </a:gs>
              <a:gs pos="100000">
                <a:schemeClr val="accent2">
                  <a:alpha val="46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F733B2-7847-F948-BD70-4529E3EA1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358" y="-1"/>
            <a:ext cx="1684065" cy="13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972D9-7DB7-4451-B306-4A5DC842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309" y="2811437"/>
            <a:ext cx="4773168" cy="3943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7188E1-74FA-497F-B18F-995E5DFD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52" y="9561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Prisms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F65B-3A6E-4128-A230-C8AB9ADAE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52" y="1209313"/>
            <a:ext cx="800369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The volume of a right rectangular prism is </a:t>
            </a:r>
            <a:endParaRPr lang="en-US" sz="3600" dirty="0" smtClean="0"/>
          </a:p>
          <a:p>
            <a:pPr marL="0" indent="0">
              <a:buNone/>
            </a:pPr>
            <a:r>
              <a:rPr lang="en-US" sz="3200" dirty="0" smtClean="0"/>
              <a:t>LWH </a:t>
            </a:r>
            <a:r>
              <a:rPr lang="en-US" sz="3200" dirty="0"/>
              <a:t>= height × (area of the base).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3E4FE-5823-4C7C-9A89-5F0AEFCCCC21}"/>
              </a:ext>
            </a:extLst>
          </p:cNvPr>
          <p:cNvSpPr txBox="1"/>
          <p:nvPr/>
        </p:nvSpPr>
        <p:spPr>
          <a:xfrm>
            <a:off x="697533" y="3120893"/>
            <a:ext cx="313438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GeoGebra Model of Prisms 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7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1363" y="-36314"/>
            <a:ext cx="6410627" cy="1609344"/>
          </a:xfrm>
        </p:spPr>
        <p:txBody>
          <a:bodyPr/>
          <a:lstStyle/>
          <a:p>
            <a:pPr algn="ctr"/>
            <a:r>
              <a:rPr lang="en-US" dirty="0"/>
              <a:t>Prisms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955" y="612286"/>
            <a:ext cx="8546395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2800" dirty="0"/>
              <a:t>By </a:t>
            </a:r>
            <a:r>
              <a:rPr lang="en-US" sz="2800" b="1" dirty="0">
                <a:solidFill>
                  <a:srgbClr val="0070C0"/>
                </a:solidFill>
              </a:rPr>
              <a:t>Cavalieri’s Principle</a:t>
            </a:r>
            <a:r>
              <a:rPr lang="en-US" sz="2800" dirty="0"/>
              <a:t>, the volume of any prism is height × (area of the base).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033" name="Picture 9" descr="Image result for cavalieri's princi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7" y="2589315"/>
            <a:ext cx="3432754" cy="20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144A5-97B0-46FC-B988-7FA659C31196}"/>
              </a:ext>
            </a:extLst>
          </p:cNvPr>
          <p:cNvSpPr txBox="1"/>
          <p:nvPr/>
        </p:nvSpPr>
        <p:spPr>
          <a:xfrm>
            <a:off x="2401028" y="5795183"/>
            <a:ext cx="4744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GeoGebra Model of Cavalieri for Pyramids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3040CA32-CC58-4F51-BBEE-1768584EAAB9}"/>
              </a:ext>
            </a:extLst>
          </p:cNvPr>
          <p:cNvSpPr txBox="1"/>
          <p:nvPr/>
        </p:nvSpPr>
        <p:spPr>
          <a:xfrm>
            <a:off x="539035" y="5127012"/>
            <a:ext cx="441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Geogebra Model of Cavalieri for Prisms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D1B44-3BC4-47F2-B6FE-604489E3E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92" y="2589315"/>
            <a:ext cx="4497528" cy="20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29" y="805849"/>
            <a:ext cx="10058400" cy="1080848"/>
          </a:xfrm>
        </p:spPr>
        <p:txBody>
          <a:bodyPr/>
          <a:lstStyle/>
          <a:p>
            <a:r>
              <a:rPr lang="en-US" dirty="0"/>
              <a:t>Pyramids  (Volume = 1/3 Prism)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05" y="1562020"/>
            <a:ext cx="10058400" cy="4050792"/>
          </a:xfrm>
        </p:spPr>
        <p:txBody>
          <a:bodyPr>
            <a:normAutofit/>
          </a:bodyPr>
          <a:lstStyle/>
          <a:p>
            <a:r>
              <a:rPr lang="en-US" sz="2400" dirty="0"/>
              <a:t>Geometric Argument by decomposition</a:t>
            </a:r>
          </a:p>
          <a:p>
            <a:r>
              <a:rPr lang="en-US" sz="2400" dirty="0"/>
              <a:t>Any pyramid (including cone) by </a:t>
            </a:r>
            <a:r>
              <a:rPr lang="en-US" sz="2400" dirty="0" err="1"/>
              <a:t>Cavalieri’s</a:t>
            </a:r>
            <a:r>
              <a:rPr lang="en-US" sz="2400" dirty="0"/>
              <a:t> Principle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13" y="2741567"/>
            <a:ext cx="2660931" cy="2554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877" y="2741567"/>
            <a:ext cx="3449848" cy="2806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213" y="5275291"/>
            <a:ext cx="2406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4"/>
              </a:rPr>
              <a:t>GeoGebra</a:t>
            </a:r>
            <a:r>
              <a:rPr lang="en-US" dirty="0">
                <a:hlinkClick r:id="rId4"/>
              </a:rPr>
              <a:t> Model 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for </a:t>
            </a:r>
            <a:r>
              <a:rPr lang="en-US" dirty="0">
                <a:hlinkClick r:id="rId4"/>
              </a:rPr>
              <a:t>a Cube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96963" y="5741025"/>
            <a:ext cx="4785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/>
              </a:rPr>
              <a:t>More General Case (GGB) </a:t>
            </a:r>
          </a:p>
          <a:p>
            <a:r>
              <a:rPr lang="en-US" dirty="0">
                <a:hlinkClick r:id=""/>
              </a:rPr>
              <a:t>using a pyramid with a right triangle base 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7340082" y="4334934"/>
            <a:ext cx="486138" cy="274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1D22A6-FA8D-4A6A-9EB2-6F994F43FFC5}"/>
              </a:ext>
            </a:extLst>
          </p:cNvPr>
          <p:cNvSpPr txBox="1"/>
          <p:nvPr/>
        </p:nvSpPr>
        <p:spPr>
          <a:xfrm>
            <a:off x="3282860" y="2676542"/>
            <a:ext cx="2187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These were </a:t>
            </a:r>
          </a:p>
          <a:p>
            <a:r>
              <a:rPr lang="en-US" sz="2000" dirty="0"/>
              <a:t>called “</a:t>
            </a:r>
            <a:r>
              <a:rPr lang="en-US" sz="2000" dirty="0" err="1"/>
              <a:t>Yangma</a:t>
            </a:r>
            <a:r>
              <a:rPr lang="en-US" sz="2000" dirty="0"/>
              <a:t>”</a:t>
            </a:r>
          </a:p>
          <a:p>
            <a:r>
              <a:rPr lang="en-US" sz="2000" dirty="0"/>
              <a:t>by Liu Hui in</a:t>
            </a:r>
          </a:p>
          <a:p>
            <a:r>
              <a:rPr lang="en-US" sz="2000" i="1" dirty="0"/>
              <a:t>The Nine Chapters </a:t>
            </a:r>
          </a:p>
          <a:p>
            <a:r>
              <a:rPr lang="en-US" sz="2000" i="1" dirty="0"/>
              <a:t>on the Mathematical Art ,</a:t>
            </a:r>
          </a:p>
          <a:p>
            <a:r>
              <a:rPr lang="en-US" sz="2000" dirty="0"/>
              <a:t>263 AD</a:t>
            </a:r>
          </a:p>
        </p:txBody>
      </p:sp>
    </p:spTree>
    <p:extLst>
      <p:ext uri="{BB962C8B-B14F-4D97-AF65-F5344CB8AC3E}">
        <p14:creationId xmlns:p14="http://schemas.microsoft.com/office/powerpoint/2010/main" val="37523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977881"/>
            <a:ext cx="5067300" cy="3562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9" y="2692095"/>
            <a:ext cx="3219450" cy="30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55" y="620877"/>
            <a:ext cx="8648839" cy="1609344"/>
          </a:xfrm>
        </p:spPr>
        <p:txBody>
          <a:bodyPr/>
          <a:lstStyle/>
          <a:p>
            <a:r>
              <a:rPr lang="en-US" dirty="0"/>
              <a:t>Tetrahedron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828" y="1708353"/>
            <a:ext cx="10058400" cy="4050792"/>
          </a:xfrm>
        </p:spPr>
        <p:txBody>
          <a:bodyPr/>
          <a:lstStyle/>
          <a:p>
            <a:r>
              <a:rPr lang="en-US" dirty="0"/>
              <a:t>By decomposition, Volume of tetrahedron </a:t>
            </a:r>
          </a:p>
          <a:p>
            <a:pPr marL="0" indent="0">
              <a:buNone/>
            </a:pPr>
            <a:r>
              <a:rPr lang="en-US" dirty="0"/>
              <a:t>			= 1/3 x (Volume of Triangular Prism</a:t>
            </a:r>
          </a:p>
          <a:p>
            <a:pPr marL="0" indent="0">
              <a:buNone/>
            </a:pPr>
            <a:r>
              <a:rPr lang="en-US" dirty="0"/>
              <a:t>			 = 1/6 × (Volume of Parallelepiped)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76568F-9994-4523-A84B-1F7531E48524}"/>
                  </a:ext>
                </a:extLst>
              </p:cNvPr>
              <p:cNvSpPr txBox="1"/>
              <p:nvPr/>
            </p:nvSpPr>
            <p:spPr>
              <a:xfrm>
                <a:off x="2891654" y="1204731"/>
                <a:ext cx="3444949" cy="52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Volume=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</m:d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76568F-9994-4523-A84B-1F7531E48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54" y="1204731"/>
                <a:ext cx="3444949" cy="523861"/>
              </a:xfrm>
              <a:prstGeom prst="rect">
                <a:avLst/>
              </a:prstGeom>
              <a:blipFill>
                <a:blip r:embed="rId4"/>
                <a:stretch>
                  <a:fillRect l="-5310" t="-4651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98894" y="5780356"/>
            <a:ext cx="273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GeoGebra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3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64" y="3067343"/>
            <a:ext cx="4705350" cy="369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78" y="625439"/>
            <a:ext cx="7772400" cy="1609344"/>
          </a:xfrm>
        </p:spPr>
        <p:txBody>
          <a:bodyPr/>
          <a:lstStyle/>
          <a:p>
            <a:r>
              <a:rPr lang="en-US" dirty="0" smtClean="0"/>
              <a:t>Semi-Orthocentric </a:t>
            </a:r>
            <a:r>
              <a:rPr lang="en-US" dirty="0"/>
              <a:t>Tetrahedron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29" y="1643025"/>
            <a:ext cx="8235244" cy="4050792"/>
          </a:xfrm>
        </p:spPr>
        <p:txBody>
          <a:bodyPr>
            <a:normAutofit/>
          </a:bodyPr>
          <a:lstStyle/>
          <a:p>
            <a:r>
              <a:rPr lang="en-US" sz="2000" dirty="0"/>
              <a:t>When a pair of opposite edges are “perpendicular”, Volume = 1/6 × h × product of these side lengths.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135581"/>
              </p:ext>
            </p:extLst>
          </p:nvPr>
        </p:nvGraphicFramePr>
        <p:xfrm>
          <a:off x="897964" y="2395650"/>
          <a:ext cx="4130872" cy="411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2552400" imgH="253800" progId="Equation.DSMT4">
                  <p:embed/>
                </p:oleObj>
              </mc:Choice>
              <mc:Fallback>
                <p:oleObj name="Equation" r:id="rId4" imgW="255240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7964" y="2395650"/>
                        <a:ext cx="4130872" cy="411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945693"/>
              </p:ext>
            </p:extLst>
          </p:nvPr>
        </p:nvGraphicFramePr>
        <p:xfrm>
          <a:off x="5279011" y="2495444"/>
          <a:ext cx="3753645" cy="3789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2387520" imgH="2412720" progId="Equation.DSMT4">
                  <p:embed/>
                </p:oleObj>
              </mc:Choice>
              <mc:Fallback>
                <p:oleObj name="Equation" r:id="rId6" imgW="2387520" imgH="241272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9011" y="2495444"/>
                        <a:ext cx="3753645" cy="3789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6335282-EAE9-489A-ABEA-CBBECA96F8BA}"/>
                  </a:ext>
                </a:extLst>
              </p:cNvPr>
              <p:cNvSpPr/>
              <p:nvPr/>
            </p:nvSpPr>
            <p:spPr>
              <a:xfrm>
                <a:off x="1040713" y="2746783"/>
                <a:ext cx="2069862" cy="441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Volume=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</m:d>
                  </m:oMath>
                </a14:m>
                <a:endParaRPr lang="en-US" sz="1600" b="1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6335282-EAE9-489A-ABEA-CBBECA96F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13" y="2746783"/>
                <a:ext cx="2069862" cy="441531"/>
              </a:xfrm>
              <a:prstGeom prst="rect">
                <a:avLst/>
              </a:prstGeom>
              <a:blipFill>
                <a:blip r:embed="rId8"/>
                <a:stretch>
                  <a:fillRect l="-177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2595" y="6306973"/>
            <a:ext cx="200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Geogebra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8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00" y="834447"/>
            <a:ext cx="8817136" cy="1609344"/>
          </a:xfrm>
        </p:spPr>
        <p:txBody>
          <a:bodyPr>
            <a:normAutofit/>
          </a:bodyPr>
          <a:lstStyle/>
          <a:p>
            <a:r>
              <a:rPr lang="en-US" sz="2800" dirty="0"/>
              <a:t>Frustums </a:t>
            </a:r>
            <a:br>
              <a:rPr lang="en-US" sz="2800" dirty="0"/>
            </a:br>
            <a:r>
              <a:rPr lang="en-US" sz="2800" dirty="0"/>
              <a:t>(with Square Bases)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73" y="1232067"/>
            <a:ext cx="2166947" cy="1610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19" y="3350376"/>
            <a:ext cx="4118190" cy="28338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320039" y="3948964"/>
                <a:ext cx="2537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039" y="3948964"/>
                <a:ext cx="253723" cy="369332"/>
              </a:xfrm>
              <a:prstGeom prst="rect">
                <a:avLst/>
              </a:prstGeom>
              <a:blipFill>
                <a:blip r:embed="rId4"/>
                <a:stretch>
                  <a:fillRect l="-29268" r="-268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31635" y="2421213"/>
                <a:ext cx="4548681" cy="1825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𝑏h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   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h𝑎𝑏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𝑎𝑏h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h𝑎𝑏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35" y="2421213"/>
                <a:ext cx="4548681" cy="1825628"/>
              </a:xfrm>
              <a:prstGeom prst="rect">
                <a:avLst/>
              </a:prstGeom>
              <a:blipFill>
                <a:blip r:embed="rId5"/>
                <a:stretch>
                  <a:fillRect r="-30965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A4925A1-1B23-464D-A285-9F99828A6DDC}"/>
              </a:ext>
            </a:extLst>
          </p:cNvPr>
          <p:cNvSpPr txBox="1"/>
          <p:nvPr/>
        </p:nvSpPr>
        <p:spPr>
          <a:xfrm>
            <a:off x="540892" y="5069499"/>
            <a:ext cx="204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GeoGebra Model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0751" y="5972114"/>
            <a:ext cx="730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Liu Hui’s (263 AD)decomposition into a square prism,  </a:t>
            </a:r>
          </a:p>
          <a:p>
            <a:r>
              <a:rPr lang="en-US" sz="2000" dirty="0"/>
              <a:t>4 “</a:t>
            </a:r>
            <a:r>
              <a:rPr lang="en-US" sz="2000" dirty="0" err="1"/>
              <a:t>qiandus</a:t>
            </a:r>
            <a:r>
              <a:rPr lang="en-US" sz="2000" dirty="0"/>
              <a:t>” (triangular prisms), and 4 “</a:t>
            </a:r>
            <a:r>
              <a:rPr lang="en-US" sz="2000" dirty="0" err="1"/>
              <a:t>yangmas</a:t>
            </a:r>
            <a:r>
              <a:rPr lang="en-US" sz="2000" dirty="0"/>
              <a:t>” (square pyramids)</a:t>
            </a:r>
          </a:p>
        </p:txBody>
      </p:sp>
    </p:spTree>
    <p:extLst>
      <p:ext uri="{BB962C8B-B14F-4D97-AF65-F5344CB8AC3E}">
        <p14:creationId xmlns:p14="http://schemas.microsoft.com/office/powerpoint/2010/main" val="74093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65840" y="1978632"/>
            <a:ext cx="1709667" cy="18102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44" y="1136391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Dissection Idea of Tom </a:t>
            </a:r>
            <a:r>
              <a:rPr lang="en-US" sz="2000" dirty="0" err="1"/>
              <a:t>Banchoff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1800" dirty="0"/>
              <a:t>(Professor Emeritus Brown University)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65840" y="3601039"/>
            <a:ext cx="1709667" cy="171295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7116996" y="2006094"/>
            <a:ext cx="1756160" cy="15118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2CDD06-B86F-4E1B-A535-5D9D93990793}"/>
                  </a:ext>
                </a:extLst>
              </p:cNvPr>
              <p:cNvSpPr txBox="1"/>
              <p:nvPr/>
            </p:nvSpPr>
            <p:spPr>
              <a:xfrm>
                <a:off x="2172994" y="2006094"/>
                <a:ext cx="6507679" cy="3565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Divide the bottom into </a:t>
                </a:r>
                <a:r>
                  <a:rPr lang="en-US" sz="2000" i="1" dirty="0"/>
                  <a:t>n</a:t>
                </a:r>
                <a:r>
                  <a:rPr lang="en-US" sz="2000" dirty="0"/>
                  <a:t> by </a:t>
                </a:r>
                <a:r>
                  <a:rPr lang="en-US" sz="2000" i="1" dirty="0"/>
                  <a:t>n </a:t>
                </a:r>
                <a:r>
                  <a:rPr lang="en-US" sz="2000" dirty="0"/>
                  <a:t>squares, and divide </a:t>
                </a:r>
              </a:p>
              <a:p>
                <a:r>
                  <a:rPr lang="en-US" sz="2000" dirty="0"/>
                  <a:t>the top into (</a:t>
                </a:r>
                <a:r>
                  <a:rPr lang="en-US" sz="2000" i="1" dirty="0"/>
                  <a:t>n</a:t>
                </a:r>
                <a:r>
                  <a:rPr lang="en-US" sz="2000" dirty="0"/>
                  <a:t>+1) by (</a:t>
                </a:r>
                <a:r>
                  <a:rPr lang="en-US" sz="2000" i="1" dirty="0"/>
                  <a:t>n</a:t>
                </a:r>
                <a:r>
                  <a:rPr lang="en-US" sz="2000" dirty="0"/>
                  <a:t>+1) squares.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frustum can be divided in:</a:t>
                </a:r>
              </a:p>
              <a:p>
                <a:r>
                  <a:rPr lang="en-US" sz="2000" i="1" dirty="0"/>
                  <a:t>n</a:t>
                </a:r>
                <a:r>
                  <a:rPr lang="en-US" sz="2000" i="1" baseline="30000" dirty="0"/>
                  <a:t>2</a:t>
                </a:r>
                <a:r>
                  <a:rPr lang="en-US" sz="2000" i="1" dirty="0"/>
                  <a:t> </a:t>
                </a:r>
                <a:r>
                  <a:rPr lang="en-US" sz="2000" dirty="0"/>
                  <a:t>pyramids pointing up, each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i="1" dirty="0"/>
              </a:p>
              <a:p>
                <a:r>
                  <a:rPr lang="en-US" sz="2000" dirty="0"/>
                  <a:t>(</a:t>
                </a:r>
                <a:r>
                  <a:rPr lang="en-US" sz="2000" i="1" dirty="0"/>
                  <a:t>n</a:t>
                </a:r>
                <a:r>
                  <a:rPr lang="en-US" sz="2000" dirty="0"/>
                  <a:t>+1)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pyramids pointing down, each with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dirty="0"/>
                  <a:t>2</a:t>
                </a:r>
                <a:r>
                  <a:rPr lang="en-US" sz="2000" i="1" dirty="0"/>
                  <a:t>n</a:t>
                </a:r>
                <a:r>
                  <a:rPr lang="en-US" sz="2000" dirty="0"/>
                  <a:t>(</a:t>
                </a:r>
                <a:r>
                  <a:rPr lang="en-US" sz="2000" i="1" dirty="0"/>
                  <a:t>n+1)</a:t>
                </a:r>
                <a:r>
                  <a:rPr lang="en-US" sz="2000" i="1" baseline="30000" dirty="0"/>
                  <a:t> </a:t>
                </a:r>
                <a:r>
                  <a:rPr lang="en-US" sz="2000" dirty="0"/>
                  <a:t>semi-orthocentric tetrahedra,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2CDD06-B86F-4E1B-A535-5D9D93990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994" y="2006094"/>
                <a:ext cx="6507679" cy="3565591"/>
              </a:xfrm>
              <a:prstGeom prst="rect">
                <a:avLst/>
              </a:prstGeom>
              <a:blipFill>
                <a:blip r:embed="rId5"/>
                <a:stretch>
                  <a:fillRect l="-936" t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3A73B4-5BB5-4F6E-96C8-D60415D689E2}"/>
                  </a:ext>
                </a:extLst>
              </p:cNvPr>
              <p:cNvSpPr txBox="1"/>
              <p:nvPr/>
            </p:nvSpPr>
            <p:spPr>
              <a:xfrm>
                <a:off x="1287554" y="5166456"/>
                <a:ext cx="7856446" cy="1690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This give a total volume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+1)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h𝑎𝑏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3A73B4-5BB5-4F6E-96C8-D60415D68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554" y="5166456"/>
                <a:ext cx="7856446" cy="1690784"/>
              </a:xfrm>
              <a:prstGeom prst="rect">
                <a:avLst/>
              </a:prstGeom>
              <a:blipFill>
                <a:blip r:embed="rId6"/>
                <a:stretch>
                  <a:fillRect l="-388" t="-1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51765AF-9361-4195-88F2-97582C81C32E}"/>
              </a:ext>
            </a:extLst>
          </p:cNvPr>
          <p:cNvSpPr txBox="1"/>
          <p:nvPr/>
        </p:nvSpPr>
        <p:spPr>
          <a:xfrm>
            <a:off x="484715" y="6400994"/>
            <a:ext cx="204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GeoGebra Model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28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025" y="6019800"/>
            <a:ext cx="2012367" cy="676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228" y="2014341"/>
            <a:ext cx="3121822" cy="2590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06" y="976230"/>
            <a:ext cx="8191976" cy="1609344"/>
          </a:xfrm>
        </p:spPr>
        <p:txBody>
          <a:bodyPr/>
          <a:lstStyle/>
          <a:p>
            <a:r>
              <a:rPr lang="en-US" dirty="0"/>
              <a:t>Four Piece Dissection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B07245-84FA-4666-B8A8-288C0B5E0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34903" y="3439976"/>
            <a:ext cx="129808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82" y="2093418"/>
            <a:ext cx="2858614" cy="2342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67EF56-9177-486A-872B-3BA2DDA33EEB}"/>
              </a:ext>
            </a:extLst>
          </p:cNvPr>
          <p:cNvSpPr txBox="1"/>
          <p:nvPr/>
        </p:nvSpPr>
        <p:spPr>
          <a:xfrm>
            <a:off x="6216251" y="1524797"/>
            <a:ext cx="204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GeoGebra Model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30159" y="4656469"/>
                <a:ext cx="7933832" cy="2386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Consider the frustum with the top being an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square and the bottom being 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dirty="0"/>
                  <a:t> square. This can be dissected into pyramids with volumes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and </a:t>
                </a:r>
                <a:r>
                  <a:rPr lang="en-US" sz="2000" dirty="0"/>
                  <a:t>semi-</a:t>
                </a:r>
                <a:r>
                  <a:rPr lang="en-US" sz="2000" dirty="0" err="1"/>
                  <a:t>orthocentric</a:t>
                </a:r>
                <a:r>
                  <a:rPr lang="en-US" sz="2000" dirty="0"/>
                  <a:t> tetrahedra with volumes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h𝑎𝑏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h𝑎𝑏</m:t>
                    </m:r>
                  </m:oMath>
                </a14:m>
                <a:r>
                  <a:rPr lang="en-US" sz="2000" dirty="0"/>
                  <a:t>.  </a:t>
                </a:r>
              </a:p>
              <a:p>
                <a:r>
                  <a:rPr lang="en-US" sz="2000" dirty="0" smtClean="0"/>
                  <a:t>So </a:t>
                </a:r>
                <a:r>
                  <a:rPr lang="en-US" sz="2000" dirty="0"/>
                  <a:t>the frustum has volume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/>
              </a:p>
              <a:p>
                <a:endParaRPr lang="en-US" i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59" y="4656469"/>
                <a:ext cx="7933832" cy="2386166"/>
              </a:xfrm>
              <a:prstGeom prst="rect">
                <a:avLst/>
              </a:prstGeom>
              <a:blipFill>
                <a:blip r:embed="rId5"/>
                <a:stretch>
                  <a:fillRect l="-768" t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47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12" y="1363872"/>
            <a:ext cx="8229600" cy="1018745"/>
          </a:xfrm>
        </p:spPr>
        <p:txBody>
          <a:bodyPr/>
          <a:lstStyle/>
          <a:p>
            <a:r>
              <a:rPr lang="en-US" dirty="0"/>
              <a:t>Burr Puzzle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3048"/>
            <a:ext cx="3886200" cy="2524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35" y="3427190"/>
            <a:ext cx="4533900" cy="30861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038752"/>
              </p:ext>
            </p:extLst>
          </p:nvPr>
        </p:nvGraphicFramePr>
        <p:xfrm>
          <a:off x="4172166" y="1536626"/>
          <a:ext cx="4302692" cy="597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3111480" imgH="431640" progId="Equation.DSMT4">
                  <p:embed/>
                </p:oleObj>
              </mc:Choice>
              <mc:Fallback>
                <p:oleObj name="Equation" r:id="rId5" imgW="3111480" imgH="431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72166" y="1536626"/>
                        <a:ext cx="4302692" cy="597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626892"/>
              </p:ext>
            </p:extLst>
          </p:nvPr>
        </p:nvGraphicFramePr>
        <p:xfrm>
          <a:off x="4023190" y="2350384"/>
          <a:ext cx="4600644" cy="60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7" imgW="3301920" imgH="431640" progId="Equation.DSMT4">
                  <p:embed/>
                </p:oleObj>
              </mc:Choice>
              <mc:Fallback>
                <p:oleObj name="Equation" r:id="rId7" imgW="3301920" imgH="4316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3190" y="2350384"/>
                        <a:ext cx="4600644" cy="602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438337"/>
              </p:ext>
            </p:extLst>
          </p:nvPr>
        </p:nvGraphicFramePr>
        <p:xfrm>
          <a:off x="4106897" y="3091860"/>
          <a:ext cx="42703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9" imgW="2793960" imgH="393480" progId="Equation.DSMT4">
                  <p:embed/>
                </p:oleObj>
              </mc:Choice>
              <mc:Fallback>
                <p:oleObj name="Equation" r:id="rId9" imgW="279396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06897" y="3091860"/>
                        <a:ext cx="4270375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442918"/>
              </p:ext>
            </p:extLst>
          </p:nvPr>
        </p:nvGraphicFramePr>
        <p:xfrm>
          <a:off x="963059" y="4813722"/>
          <a:ext cx="2777766" cy="56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1" imgW="2108160" imgH="431640" progId="Equation.DSMT4">
                  <p:embed/>
                </p:oleObj>
              </mc:Choice>
              <mc:Fallback>
                <p:oleObj name="Equation" r:id="rId11" imgW="2108160" imgH="4316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63059" y="4813722"/>
                        <a:ext cx="2777766" cy="56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19531"/>
              </p:ext>
            </p:extLst>
          </p:nvPr>
        </p:nvGraphicFramePr>
        <p:xfrm>
          <a:off x="4612729" y="6127534"/>
          <a:ext cx="3258712" cy="55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3" imgW="2539800" imgH="431640" progId="Equation.DSMT4">
                  <p:embed/>
                </p:oleObj>
              </mc:Choice>
              <mc:Fallback>
                <p:oleObj name="Equation" r:id="rId13" imgW="2539800" imgH="4316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12729" y="6127534"/>
                        <a:ext cx="3258712" cy="553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FE7F0A-0EA4-4776-A39C-BCC4BFFBF757}"/>
              </a:ext>
            </a:extLst>
          </p:cNvPr>
          <p:cNvSpPr txBox="1"/>
          <p:nvPr/>
        </p:nvSpPr>
        <p:spPr>
          <a:xfrm>
            <a:off x="963059" y="5628150"/>
            <a:ext cx="204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5"/>
              </a:rPr>
              <a:t>GeoGebra Model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2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Yoshimoto Cube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17" y="4506084"/>
            <a:ext cx="2574535" cy="2292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9" y="1826061"/>
            <a:ext cx="3234612" cy="3015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971" y="1428268"/>
            <a:ext cx="4501829" cy="30152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8617" y="5937402"/>
            <a:ext cx="26693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Eureka!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719" y="5516738"/>
            <a:ext cx="292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GeoGebra 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9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02736"/>
            <a:ext cx="8085667" cy="2522509"/>
          </a:xfrm>
        </p:spPr>
        <p:txBody>
          <a:bodyPr anchor="ctr"/>
          <a:lstStyle/>
          <a:p>
            <a:pPr algn="ctr"/>
            <a:r>
              <a:rPr lang="en-US" dirty="0"/>
              <a:t>Exploring Volumes with </a:t>
            </a:r>
            <a:r>
              <a:rPr lang="en-US" dirty="0" err="1"/>
              <a:t>GeoGebra</a:t>
            </a:r>
            <a:r>
              <a:rPr lang="en-US" dirty="0"/>
              <a:t> Dissection Models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6555" y="3832177"/>
            <a:ext cx="57525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Thomas (Tom) Cooper</a:t>
            </a:r>
          </a:p>
          <a:p>
            <a:r>
              <a:rPr lang="en-US" dirty="0"/>
              <a:t>Professor, University of North </a:t>
            </a:r>
            <a:r>
              <a:rPr lang="en-US" dirty="0" smtClean="0"/>
              <a:t>Georgia</a:t>
            </a:r>
          </a:p>
          <a:p>
            <a:r>
              <a:rPr lang="en-US" dirty="0" smtClean="0"/>
              <a:t>Department of Mathematics</a:t>
            </a:r>
            <a:endParaRPr lang="en-US" dirty="0"/>
          </a:p>
          <a:p>
            <a:r>
              <a:rPr lang="en-US" dirty="0"/>
              <a:t>Dahlonega Campus</a:t>
            </a:r>
          </a:p>
          <a:p>
            <a:r>
              <a:rPr lang="en-US" dirty="0">
                <a:hlinkClick r:id="rId2"/>
              </a:rPr>
              <a:t>tom.cooper@ung.edu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http://faculty.ung.edu/tecooper/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69" y="1169766"/>
            <a:ext cx="8229600" cy="1018745"/>
          </a:xfrm>
        </p:spPr>
        <p:txBody>
          <a:bodyPr/>
          <a:lstStyle/>
          <a:p>
            <a:r>
              <a:rPr lang="en-US" dirty="0"/>
              <a:t>Bonus: Another “Proof” for Square Pyramids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96" y="5428077"/>
            <a:ext cx="10058400" cy="405079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Pyramid 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668955" y="5158164"/>
                <a:ext cx="3903248" cy="1140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𝑡𝑒𝑡𝑟𝑎h𝑒𝑑𝑟𝑜𝑛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+6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𝑝𝑦𝑟𝑎𝑚𝑖𝑑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=8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𝑝𝑦𝑟𝑎𝑚𝑖𝑑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𝑡𝑒𝑡𝑟𝑎h𝑒𝑑𝑟𝑜𝑛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𝑝𝑦𝑟𝑎𝑚𝑖𝑑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𝑡𝑒𝑡𝑟𝑎h𝑒𝑑𝑟𝑜𝑛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𝑝𝑦𝑟𝑎𝑚𝑖𝑑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955" y="5158164"/>
                <a:ext cx="3903248" cy="1140312"/>
              </a:xfrm>
              <a:prstGeom prst="rect">
                <a:avLst/>
              </a:prstGeom>
              <a:blipFill>
                <a:blip r:embed="rId3"/>
                <a:stretch>
                  <a:fillRect l="-2813" r="-32188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30" y="2439850"/>
            <a:ext cx="3124200" cy="2466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189" y="1617510"/>
            <a:ext cx="34194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055" y="1224676"/>
            <a:ext cx="10058400" cy="405079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Prism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62" y="1219341"/>
            <a:ext cx="3237625" cy="2991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421" y="1794747"/>
            <a:ext cx="4579523" cy="3422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2191" y="4653323"/>
                <a:ext cx="3578480" cy="1239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𝑡𝑒𝑡𝑟𝑎h𝑒𝑑𝑟𝑜𝑛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𝑝𝑦𝑟𝑎𝑚𝑖𝑑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𝑝𝑦𝑟𝑎𝑚𝑖𝑑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𝑝𝑦𝑟𝑎𝑚𝑖𝑑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𝑝𝑦𝑟𝑎𝑚𝑖𝑑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91" y="4653323"/>
                <a:ext cx="3578480" cy="1239378"/>
              </a:xfrm>
              <a:prstGeom prst="rect">
                <a:avLst/>
              </a:prstGeom>
              <a:blipFill>
                <a:blip r:embed="rId5"/>
                <a:stretch>
                  <a:fillRect l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33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70" y="1515552"/>
            <a:ext cx="8085667" cy="66017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Mobile App Session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79904-AC69-4BB4-A11A-B6FBB533944E}"/>
              </a:ext>
            </a:extLst>
          </p:cNvPr>
          <p:cNvSpPr txBox="1"/>
          <p:nvPr/>
        </p:nvSpPr>
        <p:spPr>
          <a:xfrm>
            <a:off x="606670" y="2430925"/>
            <a:ext cx="7936199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session by using the search field</a:t>
            </a: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AutoNum type="arabicParenR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session and locate session survey</a:t>
            </a: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AutoNum type="arabicParenR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quick survey</a:t>
            </a:r>
          </a:p>
        </p:txBody>
      </p:sp>
      <p:sp>
        <p:nvSpPr>
          <p:cNvPr id="5" name="Flowchart: Display 4">
            <a:extLst>
              <a:ext uri="{FF2B5EF4-FFF2-40B4-BE49-F238E27FC236}">
                <a16:creationId xmlns:a16="http://schemas.microsoft.com/office/drawing/2014/main" id="{5CE529E5-77B4-4474-9DB7-18764632B233}"/>
              </a:ext>
            </a:extLst>
          </p:cNvPr>
          <p:cNvSpPr/>
          <p:nvPr/>
        </p:nvSpPr>
        <p:spPr>
          <a:xfrm>
            <a:off x="5037992" y="4686660"/>
            <a:ext cx="3305908" cy="1432786"/>
          </a:xfrm>
          <a:prstGeom prst="flowChartDisplay">
            <a:avLst/>
          </a:prstGeom>
          <a:solidFill>
            <a:srgbClr val="D2DB0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59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feedback is important to us…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800" b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7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3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7" y="1185038"/>
            <a:ext cx="8229600" cy="101874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BIG IDEA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3784"/>
            <a:ext cx="8229600" cy="3745466"/>
          </a:xfrm>
        </p:spPr>
        <p:txBody>
          <a:bodyPr/>
          <a:lstStyle/>
          <a:p>
            <a:r>
              <a:rPr lang="en-US" sz="3200" dirty="0"/>
              <a:t>Software such as </a:t>
            </a:r>
            <a:r>
              <a:rPr lang="en-US" sz="3200" dirty="0" err="1"/>
              <a:t>Geogebra</a:t>
            </a:r>
            <a:r>
              <a:rPr lang="en-US" sz="3200" dirty="0"/>
              <a:t> allows us to build, view, and manipulate 3D objects.</a:t>
            </a:r>
          </a:p>
          <a:p>
            <a:r>
              <a:rPr lang="en-US" sz="3200" dirty="0"/>
              <a:t>We can explore volume formulas intuitively.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7" y="1185038"/>
            <a:ext cx="8229600" cy="101874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Two Interesting Solids</a:t>
            </a:r>
            <a:endParaRPr lang="en-US" sz="4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73CFEE-A765-4984-905B-B2CDC46F6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52" y="2203783"/>
            <a:ext cx="7772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Frustum of a Square Pyramid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29194-FBC7-4EA4-A063-A1BB05EA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89" y="3040598"/>
            <a:ext cx="2809875" cy="2914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13E85-7667-4959-8329-C04960C3A797}"/>
              </a:ext>
            </a:extLst>
          </p:cNvPr>
          <p:cNvSpPr txBox="1"/>
          <p:nvPr/>
        </p:nvSpPr>
        <p:spPr>
          <a:xfrm>
            <a:off x="4740090" y="2960918"/>
            <a:ext cx="3617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Burr Buzzle &amp;  Pieces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955A64-DFF5-43F4-AAF5-117BF80A8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809" y="3883796"/>
            <a:ext cx="2674562" cy="2221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F10D3-C343-4CD4-B01E-E2527FE15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753" y="3593969"/>
            <a:ext cx="33813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 result for foxtrot half full glas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4" y="1238362"/>
            <a:ext cx="7049165" cy="454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682" y="3348239"/>
            <a:ext cx="1332133" cy="12623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15434" y="5883914"/>
            <a:ext cx="5538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https://www.gathering4gardner.org/g4g13gift/math/BanchoffThomas-GiftExchange-Foxtrot-G4G13.pdf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618339" y="1210374"/>
            <a:ext cx="1600995" cy="19923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43680" y="1167330"/>
            <a:ext cx="1958453" cy="213883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316574" y="1335283"/>
            <a:ext cx="1563004" cy="1791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59" y="3877284"/>
            <a:ext cx="3433097" cy="2848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978" y="3673330"/>
            <a:ext cx="2082853" cy="135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217" y="4817704"/>
            <a:ext cx="2429993" cy="1654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D37BF1-0356-42B3-84EF-200F7B16472D}"/>
              </a:ext>
            </a:extLst>
          </p:cNvPr>
          <p:cNvSpPr txBox="1"/>
          <p:nvPr/>
        </p:nvSpPr>
        <p:spPr>
          <a:xfrm>
            <a:off x="968216" y="3120851"/>
            <a:ext cx="6460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Both can be decomposed into square pyramids and “semi-orthocentric” tetrahedra.</a:t>
            </a:r>
          </a:p>
        </p:txBody>
      </p:sp>
    </p:spTree>
    <p:extLst>
      <p:ext uri="{BB962C8B-B14F-4D97-AF65-F5344CB8AC3E}">
        <p14:creationId xmlns:p14="http://schemas.microsoft.com/office/powerpoint/2010/main" val="21389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2644-A879-41A4-AA04-3DDA098A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89" y="1271584"/>
            <a:ext cx="8811036" cy="858874"/>
          </a:xfrm>
        </p:spPr>
        <p:txBody>
          <a:bodyPr>
            <a:normAutofit/>
          </a:bodyPr>
          <a:lstStyle/>
          <a:p>
            <a:r>
              <a:rPr lang="en-US" sz="3200" dirty="0"/>
              <a:t>Some Volumes We Can Explore Intuitively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08E22-1597-4F20-A99F-90DAD098E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876" y="2234151"/>
                <a:ext cx="7668297" cy="393097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 Volume of any Prism  </a:t>
                </a:r>
              </a:p>
              <a:p>
                <a:pPr marL="0" indent="0">
                  <a:buNone/>
                </a:pPr>
                <a:r>
                  <a:rPr lang="en-US" sz="3600" dirty="0"/>
                  <a:t>	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height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area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base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</a:endParaRPr>
              </a:p>
              <a:p>
                <a:pPr marL="0" indent="0" algn="ctr">
                  <a:buNone/>
                </a:pPr>
                <a:endParaRPr lang="en-US" sz="3600" b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3600" dirty="0"/>
                  <a:t> Volume of any Pyramid </a:t>
                </a:r>
              </a:p>
              <a:p>
                <a:pPr marL="0" indent="0">
                  <a:buNone/>
                </a:pPr>
                <a:r>
                  <a:rPr lang="en-US" sz="3600" dirty="0"/>
                  <a:t>	</a:t>
                </a:r>
                <a:r>
                  <a:rPr lang="en-US" sz="3600" dirty="0">
                    <a:solidFill>
                      <a:srgbClr val="002060"/>
                    </a:solidFill>
                  </a:rPr>
                  <a:t>=</a:t>
                </a:r>
                <a:r>
                  <a:rPr lang="en-US" sz="36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height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area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base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en-US" sz="2100" b="1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volume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prism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it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fits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</m:t>
                      </m:r>
                      <m:r>
                        <a:rPr lang="en-US" sz="3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08E22-1597-4F20-A99F-90DAD098E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876" y="2234151"/>
                <a:ext cx="7668297" cy="3930977"/>
              </a:xfrm>
              <a:blipFill>
                <a:blip r:embed="rId2"/>
                <a:stretch>
                  <a:fillRect l="-159" t="-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0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2644-A879-41A4-AA04-3DDA098A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89" y="1271584"/>
            <a:ext cx="8556512" cy="858874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Some Volumes We Can Explore Intuitively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F908E22-1597-4F20-A99F-90DAD098E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333" y="2115076"/>
                <a:ext cx="8794046" cy="506058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800" dirty="0" smtClean="0"/>
                  <a:t>Volume of any tetrahedron </a:t>
                </a:r>
                <a:endParaRPr lang="en-US" sz="2800" dirty="0"/>
              </a:p>
              <a:p>
                <a:pPr marL="0" indent="0">
                  <a:buNone/>
                </a:pPr>
                <a:r>
                  <a:rPr lang="en-US" sz="3200" dirty="0" smtClean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volume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parallelepiped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it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fits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en-US" sz="2800" dirty="0">
                  <a:latin typeface="Abadi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800" dirty="0">
                    <a:latin typeface="Abadi" panose="020B0604020202020204" pitchFamily="34" charset="0"/>
                  </a:rPr>
                  <a:t>Volume of a “semi-orthocentric” </a:t>
                </a:r>
                <a:endParaRPr lang="en-US" sz="2800" dirty="0" smtClean="0">
                  <a:latin typeface="Abadi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latin typeface="Abadi" panose="020B0604020202020204" pitchFamily="34" charset="0"/>
                  </a:rPr>
                  <a:t>tetrahedron </a:t>
                </a:r>
                <a:r>
                  <a:rPr lang="en-US" sz="2800" dirty="0">
                    <a:latin typeface="Abadi" panose="020B0604020202020204" pitchFamily="34" charset="0"/>
                  </a:rPr>
                  <a:t>with a pair of </a:t>
                </a:r>
                <a:endParaRPr lang="en-US" sz="2800" dirty="0" smtClean="0">
                  <a:latin typeface="Abadi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latin typeface="Abadi" panose="020B0604020202020204" pitchFamily="34" charset="0"/>
                  </a:rPr>
                  <a:t>perpendicular </a:t>
                </a:r>
                <a:r>
                  <a:rPr lang="en-US" sz="2800" dirty="0">
                    <a:latin typeface="Abadi" panose="020B0604020202020204" pitchFamily="34" charset="0"/>
                  </a:rPr>
                  <a:t>opposite edges </a:t>
                </a:r>
                <a:endParaRPr lang="en-US" sz="2800" dirty="0" smtClean="0">
                  <a:latin typeface="Abadi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height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𝐩𝐫𝐨𝐝𝐮𝐜𝐭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𝐨𝐟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0" dirty="0" smtClean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1" dirty="0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𝐭𝐡𝐨𝐬𝐞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𝐞𝐝𝐠𝐞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𝐥𝐞𝐧𝐠𝐭𝐡𝐬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002060"/>
                  </a:solidFill>
                  <a:latin typeface="Abadi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Abadi" panose="020B0604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F908E22-1597-4F20-A99F-90DAD098E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333" y="2115076"/>
                <a:ext cx="8794046" cy="5060584"/>
              </a:xfrm>
              <a:blipFill>
                <a:blip r:embed="rId2"/>
                <a:stretch>
                  <a:fillRect l="-1803" t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3F51FCA-F484-4391-AA55-BC20D3B6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15" y="3409094"/>
            <a:ext cx="2873664" cy="3321924"/>
          </a:xfrm>
          <a:prstGeom prst="rect">
            <a:avLst/>
          </a:prstGeom>
          <a:ln w="28575">
            <a:solidFill>
              <a:schemeClr val="accent5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68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Now to </a:t>
            </a:r>
            <a:r>
              <a:rPr lang="en-US" dirty="0" err="1"/>
              <a:t>Geogebra</a:t>
            </a:r>
            <a:r>
              <a:rPr lang="en-US" dirty="0"/>
              <a:t>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E brand">
  <a:themeElements>
    <a:clrScheme name="Custom 9">
      <a:dk1>
        <a:srgbClr val="000000"/>
      </a:dk1>
      <a:lt1>
        <a:srgbClr val="FEFFFF"/>
      </a:lt1>
      <a:dk2>
        <a:srgbClr val="005970"/>
      </a:dk2>
      <a:lt2>
        <a:srgbClr val="D3EAE3"/>
      </a:lt2>
      <a:accent1>
        <a:srgbClr val="D2DB0E"/>
      </a:accent1>
      <a:accent2>
        <a:srgbClr val="007FA3"/>
      </a:accent2>
      <a:accent3>
        <a:srgbClr val="005870"/>
      </a:accent3>
      <a:accent4>
        <a:srgbClr val="505758"/>
      </a:accent4>
      <a:accent5>
        <a:srgbClr val="003057"/>
      </a:accent5>
      <a:accent6>
        <a:srgbClr val="000000"/>
      </a:accent6>
      <a:hlink>
        <a:srgbClr val="005970"/>
      </a:hlink>
      <a:folHlink>
        <a:srgbClr val="007FA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ITE 2016">
  <a:themeElements>
    <a:clrScheme name="Custom 8">
      <a:dk1>
        <a:srgbClr val="000000"/>
      </a:dk1>
      <a:lt1>
        <a:srgbClr val="FEFFFF"/>
      </a:lt1>
      <a:dk2>
        <a:srgbClr val="005970"/>
      </a:dk2>
      <a:lt2>
        <a:srgbClr val="D3EAE3"/>
      </a:lt2>
      <a:accent1>
        <a:srgbClr val="D2DB0E"/>
      </a:accent1>
      <a:accent2>
        <a:srgbClr val="007FA3"/>
      </a:accent2>
      <a:accent3>
        <a:srgbClr val="FDF9F3"/>
      </a:accent3>
      <a:accent4>
        <a:srgbClr val="505758"/>
      </a:accent4>
      <a:accent5>
        <a:srgbClr val="003057"/>
      </a:accent5>
      <a:accent6>
        <a:srgbClr val="000000"/>
      </a:accent6>
      <a:hlink>
        <a:srgbClr val="005970"/>
      </a:hlink>
      <a:folHlink>
        <a:srgbClr val="007FA3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ITE 2016 titles">
  <a:themeElements>
    <a:clrScheme name="Custom 3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5A70"/>
      </a:hlink>
      <a:folHlink>
        <a:srgbClr val="005A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444</Words>
  <Application>Microsoft Office PowerPoint</Application>
  <PresentationFormat>On-screen Show (4:3)</PresentationFormat>
  <Paragraphs>114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Abadi</vt:lpstr>
      <vt:lpstr>Arial</vt:lpstr>
      <vt:lpstr>Calibri</vt:lpstr>
      <vt:lpstr>Cambria Math</vt:lpstr>
      <vt:lpstr>Open Sans</vt:lpstr>
      <vt:lpstr>Times New Roman</vt:lpstr>
      <vt:lpstr>Verdana</vt:lpstr>
      <vt:lpstr>CITE brand</vt:lpstr>
      <vt:lpstr>CITE 2016</vt:lpstr>
      <vt:lpstr>CITE 2016 titles</vt:lpstr>
      <vt:lpstr>Equation</vt:lpstr>
      <vt:lpstr>MathType 6.0 Equation</vt:lpstr>
      <vt:lpstr>PowerPoint Presentation</vt:lpstr>
      <vt:lpstr>Exploring Volumes with GeoGebra Dissection Models</vt:lpstr>
      <vt:lpstr>BIG IDEA</vt:lpstr>
      <vt:lpstr>Two Interesting Solids</vt:lpstr>
      <vt:lpstr>PowerPoint Presentation</vt:lpstr>
      <vt:lpstr>PowerPoint Presentation</vt:lpstr>
      <vt:lpstr>Some Volumes We Can Explore Intuitively</vt:lpstr>
      <vt:lpstr>Some Volumes We Can Explore Intuitively</vt:lpstr>
      <vt:lpstr>Now to Geogebra …</vt:lpstr>
      <vt:lpstr>Prisms</vt:lpstr>
      <vt:lpstr>Prisms</vt:lpstr>
      <vt:lpstr>Pyramids  (Volume = 1/3 Prism)</vt:lpstr>
      <vt:lpstr>Tetrahedron</vt:lpstr>
      <vt:lpstr>Semi-Orthocentric Tetrahedron</vt:lpstr>
      <vt:lpstr>Frustums  (with Square Bases)</vt:lpstr>
      <vt:lpstr>PowerPoint Presentation</vt:lpstr>
      <vt:lpstr>Four Piece Dissection</vt:lpstr>
      <vt:lpstr>Burr Puzzle</vt:lpstr>
      <vt:lpstr>Yoshimoto Cube</vt:lpstr>
      <vt:lpstr>Bonus: Another “Proof” for Square Pyramids</vt:lpstr>
      <vt:lpstr>PowerPoint Presentation</vt:lpstr>
      <vt:lpstr>Mobile App Session Survey</vt:lpstr>
      <vt:lpstr>PowerPoint Presentation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Sartell, Renee</dc:creator>
  <cp:lastModifiedBy>Tom Cooper</cp:lastModifiedBy>
  <cp:revision>122</cp:revision>
  <dcterms:created xsi:type="dcterms:W3CDTF">2015-04-10T16:04:48Z</dcterms:created>
  <dcterms:modified xsi:type="dcterms:W3CDTF">2020-03-06T15:39:31Z</dcterms:modified>
</cp:coreProperties>
</file>