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32"/>
  </p:notesMasterIdLst>
  <p:sldIdLst>
    <p:sldId id="256" r:id="rId3"/>
    <p:sldId id="353" r:id="rId4"/>
    <p:sldId id="354" r:id="rId5"/>
    <p:sldId id="265" r:id="rId6"/>
    <p:sldId id="266" r:id="rId7"/>
    <p:sldId id="259" r:id="rId8"/>
    <p:sldId id="351" r:id="rId9"/>
    <p:sldId id="355" r:id="rId10"/>
    <p:sldId id="273" r:id="rId11"/>
    <p:sldId id="274" r:id="rId12"/>
    <p:sldId id="275" r:id="rId13"/>
    <p:sldId id="267" r:id="rId14"/>
    <p:sldId id="268" r:id="rId15"/>
    <p:sldId id="366" r:id="rId16"/>
    <p:sldId id="270" r:id="rId17"/>
    <p:sldId id="365" r:id="rId18"/>
    <p:sldId id="272" r:id="rId19"/>
    <p:sldId id="260" r:id="rId20"/>
    <p:sldId id="305" r:id="rId21"/>
    <p:sldId id="264" r:id="rId22"/>
    <p:sldId id="261" r:id="rId23"/>
    <p:sldId id="262" r:id="rId24"/>
    <p:sldId id="263" r:id="rId25"/>
    <p:sldId id="368" r:id="rId26"/>
    <p:sldId id="370" r:id="rId27"/>
    <p:sldId id="374" r:id="rId28"/>
    <p:sldId id="375" r:id="rId29"/>
    <p:sldId id="376" r:id="rId30"/>
    <p:sldId id="4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3" d="100"/>
          <a:sy n="103" d="100"/>
        </p:scale>
        <p:origin x="14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096B-9AC8-4E59-9D4F-C10C2664FFC6}" type="doc">
      <dgm:prSet loTypeId="urn:microsoft.com/office/officeart/2005/8/layout/process2" loCatId="process" qsTypeId="urn:microsoft.com/office/officeart/2005/8/quickstyle/simple1" qsCatId="simple" csTypeId="urn:microsoft.com/office/officeart/2005/8/colors/accent1_2" csCatId="accent1" phldr="1"/>
      <dgm:spPr/>
    </dgm:pt>
    <dgm:pt modelId="{0A377E7A-F3EE-40C0-83D2-E5136C02FC57}">
      <dgm:prSet phldrT="[Text]"/>
      <dgm:spPr>
        <a:solidFill>
          <a:schemeClr val="accent1">
            <a:lumMod val="40000"/>
            <a:lumOff val="60000"/>
          </a:schemeClr>
        </a:solidFill>
      </dgm:spPr>
      <dgm:t>
        <a:bodyPr/>
        <a:lstStyle/>
        <a:p>
          <a:r>
            <a:rPr lang="en-US" dirty="0" smtClean="0">
              <a:solidFill>
                <a:schemeClr val="tx1"/>
              </a:solidFill>
            </a:rPr>
            <a:t>There is a population with a parameter of interest</a:t>
          </a:r>
          <a:endParaRPr lang="en-US" dirty="0">
            <a:solidFill>
              <a:schemeClr val="tx1"/>
            </a:solidFill>
          </a:endParaRPr>
        </a:p>
      </dgm:t>
    </dgm:pt>
    <dgm:pt modelId="{036C8CF6-C6B3-4570-9028-3ADAB6E43725}" type="parTrans" cxnId="{941B3C9F-BD6F-4FE7-A454-D2995B963B7D}">
      <dgm:prSet/>
      <dgm:spPr/>
      <dgm:t>
        <a:bodyPr/>
        <a:lstStyle/>
        <a:p>
          <a:endParaRPr lang="en-US"/>
        </a:p>
      </dgm:t>
    </dgm:pt>
    <dgm:pt modelId="{F2229312-5B79-4601-80F8-DAD13DAD679F}" type="sibTrans" cxnId="{941B3C9F-BD6F-4FE7-A454-D2995B963B7D}">
      <dgm:prSet/>
      <dgm:spPr/>
      <dgm:t>
        <a:bodyPr/>
        <a:lstStyle/>
        <a:p>
          <a:endParaRPr lang="en-US"/>
        </a:p>
      </dgm:t>
    </dgm:pt>
    <dgm:pt modelId="{99488889-CF75-455E-A552-FB2718763A45}">
      <dgm:prSet phldrT="[Text]"/>
      <dgm:spPr>
        <a:solidFill>
          <a:schemeClr val="accent1">
            <a:lumMod val="40000"/>
            <a:lumOff val="60000"/>
          </a:schemeClr>
        </a:solidFill>
      </dgm:spPr>
      <dgm:t>
        <a:bodyPr/>
        <a:lstStyle/>
        <a:p>
          <a:r>
            <a:rPr lang="en-US" dirty="0" smtClean="0">
              <a:solidFill>
                <a:schemeClr val="tx1"/>
              </a:solidFill>
            </a:rPr>
            <a:t>Probability sampling is used to identify elements to include in a sample</a:t>
          </a:r>
          <a:endParaRPr lang="en-US" dirty="0">
            <a:solidFill>
              <a:schemeClr val="tx1"/>
            </a:solidFill>
          </a:endParaRPr>
        </a:p>
      </dgm:t>
    </dgm:pt>
    <dgm:pt modelId="{F32426B3-8A80-4A68-A60C-12CD793BDE44}" type="parTrans" cxnId="{0A2BE7B2-B505-46CE-B4BE-A8D34D1A77D4}">
      <dgm:prSet/>
      <dgm:spPr/>
      <dgm:t>
        <a:bodyPr/>
        <a:lstStyle/>
        <a:p>
          <a:endParaRPr lang="en-US"/>
        </a:p>
      </dgm:t>
    </dgm:pt>
    <dgm:pt modelId="{1294FB76-1685-4785-9910-739E74DF0620}" type="sibTrans" cxnId="{0A2BE7B2-B505-46CE-B4BE-A8D34D1A77D4}">
      <dgm:prSet/>
      <dgm:spPr/>
      <dgm:t>
        <a:bodyPr/>
        <a:lstStyle/>
        <a:p>
          <a:endParaRPr lang="en-US"/>
        </a:p>
      </dgm:t>
    </dgm:pt>
    <dgm:pt modelId="{6C1B1E4B-A2BD-4981-965D-94F5EB4A3F0E}">
      <dgm:prSet phldrT="[Text]"/>
      <dgm:spPr>
        <a:solidFill>
          <a:schemeClr val="accent1">
            <a:lumMod val="40000"/>
            <a:lumOff val="60000"/>
          </a:schemeClr>
        </a:solidFill>
      </dgm:spPr>
      <dgm:t>
        <a:bodyPr/>
        <a:lstStyle/>
        <a:p>
          <a:r>
            <a:rPr lang="en-US" dirty="0" smtClean="0">
              <a:solidFill>
                <a:schemeClr val="tx1"/>
              </a:solidFill>
            </a:rPr>
            <a:t>Data are obtained from the elements in the sample</a:t>
          </a:r>
          <a:endParaRPr lang="en-US" dirty="0">
            <a:solidFill>
              <a:schemeClr val="tx1"/>
            </a:solidFill>
          </a:endParaRPr>
        </a:p>
      </dgm:t>
    </dgm:pt>
    <dgm:pt modelId="{B3ABE761-F12C-4623-BA27-42F28AA77878}" type="parTrans" cxnId="{4995F782-A17D-403D-8181-8127161D3E84}">
      <dgm:prSet/>
      <dgm:spPr/>
      <dgm:t>
        <a:bodyPr/>
        <a:lstStyle/>
        <a:p>
          <a:endParaRPr lang="en-US"/>
        </a:p>
      </dgm:t>
    </dgm:pt>
    <dgm:pt modelId="{521AF4AF-A80D-4F77-AE2C-429C9F592609}" type="sibTrans" cxnId="{4995F782-A17D-403D-8181-8127161D3E84}">
      <dgm:prSet/>
      <dgm:spPr/>
      <dgm:t>
        <a:bodyPr/>
        <a:lstStyle/>
        <a:p>
          <a:endParaRPr lang="en-US"/>
        </a:p>
      </dgm:t>
    </dgm:pt>
    <dgm:pt modelId="{556EC9A0-E1F9-4576-B2E3-4E6AD1AC45DB}">
      <dgm:prSet phldrT="[Text]"/>
      <dgm:spPr>
        <a:solidFill>
          <a:schemeClr val="accent1">
            <a:lumMod val="40000"/>
            <a:lumOff val="60000"/>
          </a:schemeClr>
        </a:solidFill>
      </dgm:spPr>
      <dgm:t>
        <a:bodyPr/>
        <a:lstStyle/>
        <a:p>
          <a:r>
            <a:rPr lang="en-US" dirty="0" smtClean="0">
              <a:solidFill>
                <a:schemeClr val="tx1"/>
              </a:solidFill>
            </a:rPr>
            <a:t>A statistic is calculated to estimate the parameter</a:t>
          </a:r>
          <a:endParaRPr lang="en-US" dirty="0">
            <a:solidFill>
              <a:schemeClr val="tx1"/>
            </a:solidFill>
          </a:endParaRPr>
        </a:p>
      </dgm:t>
    </dgm:pt>
    <dgm:pt modelId="{0EF4F4E5-86B4-4158-8AC3-BFD2A944B692}" type="parTrans" cxnId="{88E0B67B-7F47-4739-8336-FC96F6FCD2AE}">
      <dgm:prSet/>
      <dgm:spPr/>
      <dgm:t>
        <a:bodyPr/>
        <a:lstStyle/>
        <a:p>
          <a:endParaRPr lang="en-US"/>
        </a:p>
      </dgm:t>
    </dgm:pt>
    <dgm:pt modelId="{5B5BAD74-1295-490A-90B9-17C4FBF5A273}" type="sibTrans" cxnId="{88E0B67B-7F47-4739-8336-FC96F6FCD2AE}">
      <dgm:prSet/>
      <dgm:spPr/>
      <dgm:t>
        <a:bodyPr/>
        <a:lstStyle/>
        <a:p>
          <a:endParaRPr lang="en-US"/>
        </a:p>
      </dgm:t>
    </dgm:pt>
    <dgm:pt modelId="{053444EA-4E1E-4469-94EB-D7996A96E613}">
      <dgm:prSet phldrT="[Text]"/>
      <dgm:spPr>
        <a:solidFill>
          <a:schemeClr val="accent1">
            <a:lumMod val="40000"/>
            <a:lumOff val="60000"/>
          </a:schemeClr>
        </a:solidFill>
      </dgm:spPr>
      <dgm:t>
        <a:bodyPr/>
        <a:lstStyle/>
        <a:p>
          <a:r>
            <a:rPr lang="en-US" dirty="0" smtClean="0">
              <a:solidFill>
                <a:schemeClr val="tx1"/>
              </a:solidFill>
            </a:rPr>
            <a:t>Results are communicated with a level of confidence and/or a margin of error</a:t>
          </a:r>
          <a:endParaRPr lang="en-US" dirty="0">
            <a:solidFill>
              <a:schemeClr val="tx1"/>
            </a:solidFill>
          </a:endParaRPr>
        </a:p>
      </dgm:t>
    </dgm:pt>
    <dgm:pt modelId="{09BC384B-5216-4C93-BA3D-E649B09F4CA4}" type="parTrans" cxnId="{3DCBF2DE-7FFE-435C-B031-44E51196A579}">
      <dgm:prSet/>
      <dgm:spPr/>
      <dgm:t>
        <a:bodyPr/>
        <a:lstStyle/>
        <a:p>
          <a:endParaRPr lang="en-US"/>
        </a:p>
      </dgm:t>
    </dgm:pt>
    <dgm:pt modelId="{F0E853C4-F5AB-4D67-A751-8A01E9654A8C}" type="sibTrans" cxnId="{3DCBF2DE-7FFE-435C-B031-44E51196A579}">
      <dgm:prSet/>
      <dgm:spPr/>
      <dgm:t>
        <a:bodyPr/>
        <a:lstStyle/>
        <a:p>
          <a:endParaRPr lang="en-US"/>
        </a:p>
      </dgm:t>
    </dgm:pt>
    <dgm:pt modelId="{15CEE9FA-D132-443B-A678-4CC105A790FE}" type="pres">
      <dgm:prSet presAssocID="{9176096B-9AC8-4E59-9D4F-C10C2664FFC6}" presName="linearFlow" presStyleCnt="0">
        <dgm:presLayoutVars>
          <dgm:resizeHandles val="exact"/>
        </dgm:presLayoutVars>
      </dgm:prSet>
      <dgm:spPr/>
    </dgm:pt>
    <dgm:pt modelId="{64F80739-0DB4-4493-A855-1E1FF42FAE47}" type="pres">
      <dgm:prSet presAssocID="{0A377E7A-F3EE-40C0-83D2-E5136C02FC57}" presName="node" presStyleLbl="node1" presStyleIdx="0" presStyleCnt="5" custScaleX="192952" custScaleY="126550" custLinFactNeighborX="438" custLinFactNeighborY="5939">
        <dgm:presLayoutVars>
          <dgm:bulletEnabled val="1"/>
        </dgm:presLayoutVars>
      </dgm:prSet>
      <dgm:spPr/>
      <dgm:t>
        <a:bodyPr/>
        <a:lstStyle/>
        <a:p>
          <a:endParaRPr lang="en-US"/>
        </a:p>
      </dgm:t>
    </dgm:pt>
    <dgm:pt modelId="{2A614935-3A95-42B9-9F08-96F223608032}" type="pres">
      <dgm:prSet presAssocID="{F2229312-5B79-4601-80F8-DAD13DAD679F}" presName="sibTrans" presStyleLbl="sibTrans2D1" presStyleIdx="0" presStyleCnt="4"/>
      <dgm:spPr/>
      <dgm:t>
        <a:bodyPr/>
        <a:lstStyle/>
        <a:p>
          <a:endParaRPr lang="en-US"/>
        </a:p>
      </dgm:t>
    </dgm:pt>
    <dgm:pt modelId="{B69693B4-996E-4C1D-8702-CD09700610A9}" type="pres">
      <dgm:prSet presAssocID="{F2229312-5B79-4601-80F8-DAD13DAD679F}" presName="connectorText" presStyleLbl="sibTrans2D1" presStyleIdx="0" presStyleCnt="4"/>
      <dgm:spPr/>
      <dgm:t>
        <a:bodyPr/>
        <a:lstStyle/>
        <a:p>
          <a:endParaRPr lang="en-US"/>
        </a:p>
      </dgm:t>
    </dgm:pt>
    <dgm:pt modelId="{8D4A559E-0B25-4A4D-ACED-57A59AD276D5}" type="pres">
      <dgm:prSet presAssocID="{99488889-CF75-455E-A552-FB2718763A45}" presName="node" presStyleLbl="node1" presStyleIdx="1" presStyleCnt="5" custScaleX="193828" custScaleY="144799" custLinFactNeighborY="12947">
        <dgm:presLayoutVars>
          <dgm:bulletEnabled val="1"/>
        </dgm:presLayoutVars>
      </dgm:prSet>
      <dgm:spPr/>
      <dgm:t>
        <a:bodyPr/>
        <a:lstStyle/>
        <a:p>
          <a:endParaRPr lang="en-US"/>
        </a:p>
      </dgm:t>
    </dgm:pt>
    <dgm:pt modelId="{665204FA-2F3A-478A-8797-1D40D0E111D8}" type="pres">
      <dgm:prSet presAssocID="{1294FB76-1685-4785-9910-739E74DF0620}" presName="sibTrans" presStyleLbl="sibTrans2D1" presStyleIdx="1" presStyleCnt="4"/>
      <dgm:spPr/>
      <dgm:t>
        <a:bodyPr/>
        <a:lstStyle/>
        <a:p>
          <a:endParaRPr lang="en-US"/>
        </a:p>
      </dgm:t>
    </dgm:pt>
    <dgm:pt modelId="{561A8757-ECAB-4E78-A8FB-6076297AD82B}" type="pres">
      <dgm:prSet presAssocID="{1294FB76-1685-4785-9910-739E74DF0620}" presName="connectorText" presStyleLbl="sibTrans2D1" presStyleIdx="1" presStyleCnt="4"/>
      <dgm:spPr/>
      <dgm:t>
        <a:bodyPr/>
        <a:lstStyle/>
        <a:p>
          <a:endParaRPr lang="en-US"/>
        </a:p>
      </dgm:t>
    </dgm:pt>
    <dgm:pt modelId="{2330A321-E30E-4125-8D00-A77D285C9287}" type="pres">
      <dgm:prSet presAssocID="{6C1B1E4B-A2BD-4981-965D-94F5EB4A3F0E}" presName="node" presStyleLbl="node1" presStyleIdx="2" presStyleCnt="5" custScaleX="193828">
        <dgm:presLayoutVars>
          <dgm:bulletEnabled val="1"/>
        </dgm:presLayoutVars>
      </dgm:prSet>
      <dgm:spPr/>
      <dgm:t>
        <a:bodyPr/>
        <a:lstStyle/>
        <a:p>
          <a:endParaRPr lang="en-US"/>
        </a:p>
      </dgm:t>
    </dgm:pt>
    <dgm:pt modelId="{DA5E2538-80DF-4F36-A435-C763CA3D305D}" type="pres">
      <dgm:prSet presAssocID="{521AF4AF-A80D-4F77-AE2C-429C9F592609}" presName="sibTrans" presStyleLbl="sibTrans2D1" presStyleIdx="2" presStyleCnt="4"/>
      <dgm:spPr/>
      <dgm:t>
        <a:bodyPr/>
        <a:lstStyle/>
        <a:p>
          <a:endParaRPr lang="en-US"/>
        </a:p>
      </dgm:t>
    </dgm:pt>
    <dgm:pt modelId="{8D5B0BEB-C240-4982-BB70-78CE174612CC}" type="pres">
      <dgm:prSet presAssocID="{521AF4AF-A80D-4F77-AE2C-429C9F592609}" presName="connectorText" presStyleLbl="sibTrans2D1" presStyleIdx="2" presStyleCnt="4"/>
      <dgm:spPr/>
      <dgm:t>
        <a:bodyPr/>
        <a:lstStyle/>
        <a:p>
          <a:endParaRPr lang="en-US"/>
        </a:p>
      </dgm:t>
    </dgm:pt>
    <dgm:pt modelId="{D36D8C28-71D5-448C-9445-26A92025CF2A}" type="pres">
      <dgm:prSet presAssocID="{556EC9A0-E1F9-4576-B2E3-4E6AD1AC45DB}" presName="node" presStyleLbl="node1" presStyleIdx="3" presStyleCnt="5" custScaleX="193828" custLinFactNeighborY="12947">
        <dgm:presLayoutVars>
          <dgm:bulletEnabled val="1"/>
        </dgm:presLayoutVars>
      </dgm:prSet>
      <dgm:spPr/>
      <dgm:t>
        <a:bodyPr/>
        <a:lstStyle/>
        <a:p>
          <a:endParaRPr lang="en-US"/>
        </a:p>
      </dgm:t>
    </dgm:pt>
    <dgm:pt modelId="{CBF43FA1-1B0D-4735-843B-187FD98F7AD5}" type="pres">
      <dgm:prSet presAssocID="{5B5BAD74-1295-490A-90B9-17C4FBF5A273}" presName="sibTrans" presStyleLbl="sibTrans2D1" presStyleIdx="3" presStyleCnt="4"/>
      <dgm:spPr/>
      <dgm:t>
        <a:bodyPr/>
        <a:lstStyle/>
        <a:p>
          <a:endParaRPr lang="en-US"/>
        </a:p>
      </dgm:t>
    </dgm:pt>
    <dgm:pt modelId="{18B905E4-EA2D-46CD-8D20-72171DD196E9}" type="pres">
      <dgm:prSet presAssocID="{5B5BAD74-1295-490A-90B9-17C4FBF5A273}" presName="connectorText" presStyleLbl="sibTrans2D1" presStyleIdx="3" presStyleCnt="4"/>
      <dgm:spPr/>
      <dgm:t>
        <a:bodyPr/>
        <a:lstStyle/>
        <a:p>
          <a:endParaRPr lang="en-US"/>
        </a:p>
      </dgm:t>
    </dgm:pt>
    <dgm:pt modelId="{DE358FD1-9387-46AD-BDA4-C3DD5444F496}" type="pres">
      <dgm:prSet presAssocID="{053444EA-4E1E-4469-94EB-D7996A96E613}" presName="node" presStyleLbl="node1" presStyleIdx="4" presStyleCnt="5" custScaleX="193828">
        <dgm:presLayoutVars>
          <dgm:bulletEnabled val="1"/>
        </dgm:presLayoutVars>
      </dgm:prSet>
      <dgm:spPr/>
      <dgm:t>
        <a:bodyPr/>
        <a:lstStyle/>
        <a:p>
          <a:endParaRPr lang="en-US"/>
        </a:p>
      </dgm:t>
    </dgm:pt>
  </dgm:ptLst>
  <dgm:cxnLst>
    <dgm:cxn modelId="{F2EA8696-0E68-4651-A66C-2F651D27125A}" type="presOf" srcId="{1294FB76-1685-4785-9910-739E74DF0620}" destId="{665204FA-2F3A-478A-8797-1D40D0E111D8}" srcOrd="0" destOrd="0" presId="urn:microsoft.com/office/officeart/2005/8/layout/process2"/>
    <dgm:cxn modelId="{2BC29324-EB07-441C-9E59-8889A7C7E5AA}" type="presOf" srcId="{99488889-CF75-455E-A552-FB2718763A45}" destId="{8D4A559E-0B25-4A4D-ACED-57A59AD276D5}" srcOrd="0" destOrd="0" presId="urn:microsoft.com/office/officeart/2005/8/layout/process2"/>
    <dgm:cxn modelId="{269D7805-A6D1-4B23-8193-B282FC417FEA}" type="presOf" srcId="{521AF4AF-A80D-4F77-AE2C-429C9F592609}" destId="{8D5B0BEB-C240-4982-BB70-78CE174612CC}" srcOrd="1" destOrd="0" presId="urn:microsoft.com/office/officeart/2005/8/layout/process2"/>
    <dgm:cxn modelId="{085CECD7-2BCD-415D-B5AF-03E875AFC758}" type="presOf" srcId="{5B5BAD74-1295-490A-90B9-17C4FBF5A273}" destId="{CBF43FA1-1B0D-4735-843B-187FD98F7AD5}" srcOrd="0" destOrd="0" presId="urn:microsoft.com/office/officeart/2005/8/layout/process2"/>
    <dgm:cxn modelId="{44716986-CE9A-4184-A266-A76AE0165450}" type="presOf" srcId="{9176096B-9AC8-4E59-9D4F-C10C2664FFC6}" destId="{15CEE9FA-D132-443B-A678-4CC105A790FE}" srcOrd="0" destOrd="0" presId="urn:microsoft.com/office/officeart/2005/8/layout/process2"/>
    <dgm:cxn modelId="{9BFAB155-57F8-4324-8631-1F9A3F91F845}" type="presOf" srcId="{1294FB76-1685-4785-9910-739E74DF0620}" destId="{561A8757-ECAB-4E78-A8FB-6076297AD82B}" srcOrd="1" destOrd="0" presId="urn:microsoft.com/office/officeart/2005/8/layout/process2"/>
    <dgm:cxn modelId="{1655F8D5-9BCC-470F-8177-D233BEF513CC}" type="presOf" srcId="{6C1B1E4B-A2BD-4981-965D-94F5EB4A3F0E}" destId="{2330A321-E30E-4125-8D00-A77D285C9287}" srcOrd="0" destOrd="0" presId="urn:microsoft.com/office/officeart/2005/8/layout/process2"/>
    <dgm:cxn modelId="{E4A7AFB8-DC28-45CA-96D5-8A6F78FA7BF7}" type="presOf" srcId="{F2229312-5B79-4601-80F8-DAD13DAD679F}" destId="{2A614935-3A95-42B9-9F08-96F223608032}" srcOrd="0" destOrd="0" presId="urn:microsoft.com/office/officeart/2005/8/layout/process2"/>
    <dgm:cxn modelId="{BE1F8986-56E2-4E83-B166-382FE9878ECA}" type="presOf" srcId="{F2229312-5B79-4601-80F8-DAD13DAD679F}" destId="{B69693B4-996E-4C1D-8702-CD09700610A9}" srcOrd="1" destOrd="0" presId="urn:microsoft.com/office/officeart/2005/8/layout/process2"/>
    <dgm:cxn modelId="{2D1495CF-0BAC-4B77-B81C-DBA045B50FFB}" type="presOf" srcId="{5B5BAD74-1295-490A-90B9-17C4FBF5A273}" destId="{18B905E4-EA2D-46CD-8D20-72171DD196E9}" srcOrd="1" destOrd="0" presId="urn:microsoft.com/office/officeart/2005/8/layout/process2"/>
    <dgm:cxn modelId="{3DCBF2DE-7FFE-435C-B031-44E51196A579}" srcId="{9176096B-9AC8-4E59-9D4F-C10C2664FFC6}" destId="{053444EA-4E1E-4469-94EB-D7996A96E613}" srcOrd="4" destOrd="0" parTransId="{09BC384B-5216-4C93-BA3D-E649B09F4CA4}" sibTransId="{F0E853C4-F5AB-4D67-A751-8A01E9654A8C}"/>
    <dgm:cxn modelId="{F04EAF80-A035-4BFA-94DC-51718F0616C4}" type="presOf" srcId="{521AF4AF-A80D-4F77-AE2C-429C9F592609}" destId="{DA5E2538-80DF-4F36-A435-C763CA3D305D}" srcOrd="0" destOrd="0" presId="urn:microsoft.com/office/officeart/2005/8/layout/process2"/>
    <dgm:cxn modelId="{678434F8-136D-4FBF-9010-D1EF97F5C320}" type="presOf" srcId="{556EC9A0-E1F9-4576-B2E3-4E6AD1AC45DB}" destId="{D36D8C28-71D5-448C-9445-26A92025CF2A}" srcOrd="0" destOrd="0" presId="urn:microsoft.com/office/officeart/2005/8/layout/process2"/>
    <dgm:cxn modelId="{0A2BE7B2-B505-46CE-B4BE-A8D34D1A77D4}" srcId="{9176096B-9AC8-4E59-9D4F-C10C2664FFC6}" destId="{99488889-CF75-455E-A552-FB2718763A45}" srcOrd="1" destOrd="0" parTransId="{F32426B3-8A80-4A68-A60C-12CD793BDE44}" sibTransId="{1294FB76-1685-4785-9910-739E74DF0620}"/>
    <dgm:cxn modelId="{14D23E72-D81F-4D4B-8C42-C6A45461EAA5}" type="presOf" srcId="{0A377E7A-F3EE-40C0-83D2-E5136C02FC57}" destId="{64F80739-0DB4-4493-A855-1E1FF42FAE47}" srcOrd="0" destOrd="0" presId="urn:microsoft.com/office/officeart/2005/8/layout/process2"/>
    <dgm:cxn modelId="{4995F782-A17D-403D-8181-8127161D3E84}" srcId="{9176096B-9AC8-4E59-9D4F-C10C2664FFC6}" destId="{6C1B1E4B-A2BD-4981-965D-94F5EB4A3F0E}" srcOrd="2" destOrd="0" parTransId="{B3ABE761-F12C-4623-BA27-42F28AA77878}" sibTransId="{521AF4AF-A80D-4F77-AE2C-429C9F592609}"/>
    <dgm:cxn modelId="{941B3C9F-BD6F-4FE7-A454-D2995B963B7D}" srcId="{9176096B-9AC8-4E59-9D4F-C10C2664FFC6}" destId="{0A377E7A-F3EE-40C0-83D2-E5136C02FC57}" srcOrd="0" destOrd="0" parTransId="{036C8CF6-C6B3-4570-9028-3ADAB6E43725}" sibTransId="{F2229312-5B79-4601-80F8-DAD13DAD679F}"/>
    <dgm:cxn modelId="{88E0B67B-7F47-4739-8336-FC96F6FCD2AE}" srcId="{9176096B-9AC8-4E59-9D4F-C10C2664FFC6}" destId="{556EC9A0-E1F9-4576-B2E3-4E6AD1AC45DB}" srcOrd="3" destOrd="0" parTransId="{0EF4F4E5-86B4-4158-8AC3-BFD2A944B692}" sibTransId="{5B5BAD74-1295-490A-90B9-17C4FBF5A273}"/>
    <dgm:cxn modelId="{00AF7E41-1A7E-4355-BF57-3D19A71A9351}" type="presOf" srcId="{053444EA-4E1E-4469-94EB-D7996A96E613}" destId="{DE358FD1-9387-46AD-BDA4-C3DD5444F496}" srcOrd="0" destOrd="0" presId="urn:microsoft.com/office/officeart/2005/8/layout/process2"/>
    <dgm:cxn modelId="{317F46BA-6094-43F8-8C41-07A78B1B42AD}" type="presParOf" srcId="{15CEE9FA-D132-443B-A678-4CC105A790FE}" destId="{64F80739-0DB4-4493-A855-1E1FF42FAE47}" srcOrd="0" destOrd="0" presId="urn:microsoft.com/office/officeart/2005/8/layout/process2"/>
    <dgm:cxn modelId="{54AD10DF-1E84-4A21-89F5-2A9E14B82F3D}" type="presParOf" srcId="{15CEE9FA-D132-443B-A678-4CC105A790FE}" destId="{2A614935-3A95-42B9-9F08-96F223608032}" srcOrd="1" destOrd="0" presId="urn:microsoft.com/office/officeart/2005/8/layout/process2"/>
    <dgm:cxn modelId="{C00518B5-DD8E-4342-B904-D95561A69427}" type="presParOf" srcId="{2A614935-3A95-42B9-9F08-96F223608032}" destId="{B69693B4-996E-4C1D-8702-CD09700610A9}" srcOrd="0" destOrd="0" presId="urn:microsoft.com/office/officeart/2005/8/layout/process2"/>
    <dgm:cxn modelId="{761A4895-5D39-4D0C-9A98-410636E4A4D5}" type="presParOf" srcId="{15CEE9FA-D132-443B-A678-4CC105A790FE}" destId="{8D4A559E-0B25-4A4D-ACED-57A59AD276D5}" srcOrd="2" destOrd="0" presId="urn:microsoft.com/office/officeart/2005/8/layout/process2"/>
    <dgm:cxn modelId="{2BF3D1FE-B738-44A5-BECC-90D559F93B23}" type="presParOf" srcId="{15CEE9FA-D132-443B-A678-4CC105A790FE}" destId="{665204FA-2F3A-478A-8797-1D40D0E111D8}" srcOrd="3" destOrd="0" presId="urn:microsoft.com/office/officeart/2005/8/layout/process2"/>
    <dgm:cxn modelId="{73D68994-279B-4089-A334-A3AD22A7C991}" type="presParOf" srcId="{665204FA-2F3A-478A-8797-1D40D0E111D8}" destId="{561A8757-ECAB-4E78-A8FB-6076297AD82B}" srcOrd="0" destOrd="0" presId="urn:microsoft.com/office/officeart/2005/8/layout/process2"/>
    <dgm:cxn modelId="{23A7763C-A39B-412A-9659-0D9AAD3A192F}" type="presParOf" srcId="{15CEE9FA-D132-443B-A678-4CC105A790FE}" destId="{2330A321-E30E-4125-8D00-A77D285C9287}" srcOrd="4" destOrd="0" presId="urn:microsoft.com/office/officeart/2005/8/layout/process2"/>
    <dgm:cxn modelId="{4CD5B3D5-395A-4590-B7C5-E442136FB21B}" type="presParOf" srcId="{15CEE9FA-D132-443B-A678-4CC105A790FE}" destId="{DA5E2538-80DF-4F36-A435-C763CA3D305D}" srcOrd="5" destOrd="0" presId="urn:microsoft.com/office/officeart/2005/8/layout/process2"/>
    <dgm:cxn modelId="{A481B5EE-AB14-4F5E-95AA-9958E839A976}" type="presParOf" srcId="{DA5E2538-80DF-4F36-A435-C763CA3D305D}" destId="{8D5B0BEB-C240-4982-BB70-78CE174612CC}" srcOrd="0" destOrd="0" presId="urn:microsoft.com/office/officeart/2005/8/layout/process2"/>
    <dgm:cxn modelId="{16C01B15-5A4F-43DF-8E89-6B2992AB07FD}" type="presParOf" srcId="{15CEE9FA-D132-443B-A678-4CC105A790FE}" destId="{D36D8C28-71D5-448C-9445-26A92025CF2A}" srcOrd="6" destOrd="0" presId="urn:microsoft.com/office/officeart/2005/8/layout/process2"/>
    <dgm:cxn modelId="{4D036BAF-DDDC-4B68-9125-FFB220EFB14A}" type="presParOf" srcId="{15CEE9FA-D132-443B-A678-4CC105A790FE}" destId="{CBF43FA1-1B0D-4735-843B-187FD98F7AD5}" srcOrd="7" destOrd="0" presId="urn:microsoft.com/office/officeart/2005/8/layout/process2"/>
    <dgm:cxn modelId="{D1753925-382E-48FD-9F3A-EF488E98A5EF}" type="presParOf" srcId="{CBF43FA1-1B0D-4735-843B-187FD98F7AD5}" destId="{18B905E4-EA2D-46CD-8D20-72171DD196E9}" srcOrd="0" destOrd="0" presId="urn:microsoft.com/office/officeart/2005/8/layout/process2"/>
    <dgm:cxn modelId="{7D728A19-2213-499D-880A-1E315D32C3C8}" type="presParOf" srcId="{15CEE9FA-D132-443B-A678-4CC105A790FE}" destId="{DE358FD1-9387-46AD-BDA4-C3DD5444F49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80739-0DB4-4493-A855-1E1FF42FAE47}">
      <dsp:nvSpPr>
        <dsp:cNvPr id="0" name=""/>
        <dsp:cNvSpPr/>
      </dsp:nvSpPr>
      <dsp:spPr>
        <a:xfrm>
          <a:off x="898808" y="19051"/>
          <a:ext cx="4930367" cy="808410"/>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There is a population with a parameter of interest</a:t>
          </a:r>
          <a:endParaRPr lang="en-US" sz="1500" kern="1200" dirty="0">
            <a:solidFill>
              <a:schemeClr val="tx1"/>
            </a:solidFill>
          </a:endParaRPr>
        </a:p>
      </dsp:txBody>
      <dsp:txXfrm>
        <a:off x="922486" y="42729"/>
        <a:ext cx="4883011" cy="761054"/>
      </dsp:txXfrm>
    </dsp:sp>
    <dsp:sp modelId="{2A614935-3A95-42B9-9F08-96F223608032}">
      <dsp:nvSpPr>
        <dsp:cNvPr id="0" name=""/>
        <dsp:cNvSpPr/>
      </dsp:nvSpPr>
      <dsp:spPr>
        <a:xfrm rot="5431836">
          <a:off x="3230490" y="854624"/>
          <a:ext cx="256351" cy="287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272783" y="870182"/>
        <a:ext cx="172477" cy="179446"/>
      </dsp:txXfrm>
    </dsp:sp>
    <dsp:sp modelId="{8D4A559E-0B25-4A4D-ACED-57A59AD276D5}">
      <dsp:nvSpPr>
        <dsp:cNvPr id="0" name=""/>
        <dsp:cNvSpPr/>
      </dsp:nvSpPr>
      <dsp:spPr>
        <a:xfrm>
          <a:off x="876424" y="1169250"/>
          <a:ext cx="4952751" cy="924986"/>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Probability sampling is used to identify elements to include in a sample</a:t>
          </a:r>
          <a:endParaRPr lang="en-US" sz="1500" kern="1200" dirty="0">
            <a:solidFill>
              <a:schemeClr val="tx1"/>
            </a:solidFill>
          </a:endParaRPr>
        </a:p>
      </dsp:txBody>
      <dsp:txXfrm>
        <a:off x="903516" y="1196342"/>
        <a:ext cx="4898567" cy="870802"/>
      </dsp:txXfrm>
    </dsp:sp>
    <dsp:sp modelId="{665204FA-2F3A-478A-8797-1D40D0E111D8}">
      <dsp:nvSpPr>
        <dsp:cNvPr id="0" name=""/>
        <dsp:cNvSpPr/>
      </dsp:nvSpPr>
      <dsp:spPr>
        <a:xfrm rot="5400000">
          <a:off x="3248531" y="2089530"/>
          <a:ext cx="208537" cy="287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66562" y="2128993"/>
        <a:ext cx="172477" cy="145976"/>
      </dsp:txXfrm>
    </dsp:sp>
    <dsp:sp modelId="{2330A321-E30E-4125-8D00-A77D285C9287}">
      <dsp:nvSpPr>
        <dsp:cNvPr id="0" name=""/>
        <dsp:cNvSpPr/>
      </dsp:nvSpPr>
      <dsp:spPr>
        <a:xfrm>
          <a:off x="876424" y="2372287"/>
          <a:ext cx="4952751" cy="638807"/>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Data are obtained from the elements in the sample</a:t>
          </a:r>
          <a:endParaRPr lang="en-US" sz="1500" kern="1200" dirty="0">
            <a:solidFill>
              <a:schemeClr val="tx1"/>
            </a:solidFill>
          </a:endParaRPr>
        </a:p>
      </dsp:txBody>
      <dsp:txXfrm>
        <a:off x="895134" y="2390997"/>
        <a:ext cx="4915331" cy="601387"/>
      </dsp:txXfrm>
    </dsp:sp>
    <dsp:sp modelId="{DA5E2538-80DF-4F36-A435-C763CA3D305D}">
      <dsp:nvSpPr>
        <dsp:cNvPr id="0" name=""/>
        <dsp:cNvSpPr/>
      </dsp:nvSpPr>
      <dsp:spPr>
        <a:xfrm rot="5400000">
          <a:off x="3217516" y="3047741"/>
          <a:ext cx="270567" cy="287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266561" y="3056189"/>
        <a:ext cx="172477" cy="189397"/>
      </dsp:txXfrm>
    </dsp:sp>
    <dsp:sp modelId="{D36D8C28-71D5-448C-9445-26A92025CF2A}">
      <dsp:nvSpPr>
        <dsp:cNvPr id="0" name=""/>
        <dsp:cNvSpPr/>
      </dsp:nvSpPr>
      <dsp:spPr>
        <a:xfrm>
          <a:off x="876424" y="3371852"/>
          <a:ext cx="4952751" cy="638807"/>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 statistic is calculated to estimate the parameter</a:t>
          </a:r>
          <a:endParaRPr lang="en-US" sz="1500" kern="1200" dirty="0">
            <a:solidFill>
              <a:schemeClr val="tx1"/>
            </a:solidFill>
          </a:endParaRPr>
        </a:p>
      </dsp:txBody>
      <dsp:txXfrm>
        <a:off x="895134" y="3390562"/>
        <a:ext cx="4915331" cy="601387"/>
      </dsp:txXfrm>
    </dsp:sp>
    <dsp:sp modelId="{CBF43FA1-1B0D-4735-843B-187FD98F7AD5}">
      <dsp:nvSpPr>
        <dsp:cNvPr id="0" name=""/>
        <dsp:cNvSpPr/>
      </dsp:nvSpPr>
      <dsp:spPr>
        <a:xfrm rot="5400000">
          <a:off x="3248531" y="4005953"/>
          <a:ext cx="208537" cy="287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66562" y="4045416"/>
        <a:ext cx="172477" cy="145976"/>
      </dsp:txXfrm>
    </dsp:sp>
    <dsp:sp modelId="{DE358FD1-9387-46AD-BDA4-C3DD5444F496}">
      <dsp:nvSpPr>
        <dsp:cNvPr id="0" name=""/>
        <dsp:cNvSpPr/>
      </dsp:nvSpPr>
      <dsp:spPr>
        <a:xfrm>
          <a:off x="876424" y="4288710"/>
          <a:ext cx="4952751" cy="638807"/>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Results are communicated with a level of confidence and/or a margin of error</a:t>
          </a:r>
          <a:endParaRPr lang="en-US" sz="1500" kern="1200" dirty="0">
            <a:solidFill>
              <a:schemeClr val="tx1"/>
            </a:solidFill>
          </a:endParaRPr>
        </a:p>
      </dsp:txBody>
      <dsp:txXfrm>
        <a:off x="895134" y="4307420"/>
        <a:ext cx="4915331" cy="6013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1/18/2015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409086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a:p>
        </p:txBody>
      </p:sp>
    </p:spTree>
    <p:extLst>
      <p:ext uri="{BB962C8B-B14F-4D97-AF65-F5344CB8AC3E}">
        <p14:creationId xmlns:p14="http://schemas.microsoft.com/office/powerpoint/2010/main" val="312299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18</a:t>
            </a:fld>
            <a:endParaRPr lang="en-US" dirty="0"/>
          </a:p>
        </p:txBody>
      </p:sp>
    </p:spTree>
    <p:extLst>
      <p:ext uri="{BB962C8B-B14F-4D97-AF65-F5344CB8AC3E}">
        <p14:creationId xmlns:p14="http://schemas.microsoft.com/office/powerpoint/2010/main" val="65634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19</a:t>
            </a:fld>
            <a:endParaRPr lang="en-US" dirty="0"/>
          </a:p>
        </p:txBody>
      </p:sp>
    </p:spTree>
    <p:extLst>
      <p:ext uri="{BB962C8B-B14F-4D97-AF65-F5344CB8AC3E}">
        <p14:creationId xmlns:p14="http://schemas.microsoft.com/office/powerpoint/2010/main" val="257190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3D625B-B9B6-4E6D-9E62-CD60AF9AB701}" type="slidenum">
              <a:rPr lang="en-US" smtClean="0"/>
              <a:pPr/>
              <a:t>26</a:t>
            </a:fld>
            <a:endParaRPr lang="en-US"/>
          </a:p>
        </p:txBody>
      </p:sp>
    </p:spTree>
    <p:extLst>
      <p:ext uri="{BB962C8B-B14F-4D97-AF65-F5344CB8AC3E}">
        <p14:creationId xmlns:p14="http://schemas.microsoft.com/office/powerpoint/2010/main" val="317441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30824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endParaRPr lang="en-US" sz="1200">
              <a:solidFill>
                <a:schemeClr val="bg2">
                  <a:shade val="50000"/>
                </a:schemeClr>
              </a:solidFill>
              <a:effectLst/>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05810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endParaRPr lang="en-US" sz="1200">
              <a:solidFill>
                <a:schemeClr val="bg2">
                  <a:shade val="50000"/>
                </a:schemeClr>
              </a:solidFill>
              <a:effectLst/>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647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lgn="r"/>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188621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lgn="r"/>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913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lgn="r"/>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17803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7055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209431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918AB2-66A2-4142-AD96-D74904145B02}" type="slidenum">
              <a:rPr lang="en-US" smtClean="0"/>
              <a:t>‹#›</a:t>
            </a:fld>
            <a:endParaRPr lang="en-US" dirty="0"/>
          </a:p>
        </p:txBody>
      </p:sp>
    </p:spTree>
    <p:extLst>
      <p:ext uri="{BB962C8B-B14F-4D97-AF65-F5344CB8AC3E}">
        <p14:creationId xmlns:p14="http://schemas.microsoft.com/office/powerpoint/2010/main" val="1322590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402537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181497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361124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262376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236345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71739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89452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lgn="r"/>
            <a:endParaRPr lang="en-US" sz="1200">
              <a:solidFill>
                <a:schemeClr val="bg2">
                  <a:shade val="50000"/>
                </a:scheme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200">
              <a:solidFill>
                <a:schemeClr val="bg2">
                  <a:shade val="50000"/>
                </a:schemeClr>
              </a:solidFill>
              <a:effectLst/>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5353660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elton@ung.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cb.org/newsroom/nicb_campaigns/hot%E2%80%93wheels" TargetMode="External"/><Relationship Id="rId2" Type="http://schemas.openxmlformats.org/officeDocument/2006/relationships/hyperlink" Target="http://www.bizjournals.com/nashville/morning_call/2013/07/car-thieves-top-10-favorites-least.html" TargetMode="External"/><Relationship Id="rId1" Type="http://schemas.openxmlformats.org/officeDocument/2006/relationships/slideLayout" Target="../slideLayouts/slideLayout2.xml"/><Relationship Id="rId4" Type="http://schemas.openxmlformats.org/officeDocument/2006/relationships/hyperlink" Target="http://www.nhtsa.gov/apps/jsp/theft/index.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6800"/>
            <a:ext cx="7162800" cy="2338983"/>
          </a:xfrm>
        </p:spPr>
        <p:txBody>
          <a:bodyPr>
            <a:noAutofit/>
          </a:bodyPr>
          <a:lstStyle/>
          <a:p>
            <a:pPr algn="ctr"/>
            <a:r>
              <a:rPr lang="en-US" sz="3600" dirty="0" smtClean="0"/>
              <a:t>BUSA 3110</a:t>
            </a:r>
            <a:br>
              <a:rPr lang="en-US" sz="3600" dirty="0" smtClean="0"/>
            </a:br>
            <a:r>
              <a:rPr lang="en-US" sz="3600" dirty="0" smtClean="0"/>
              <a:t>Statistics for Business</a:t>
            </a:r>
            <a:br>
              <a:rPr lang="en-US" sz="3600" dirty="0" smtClean="0"/>
            </a:br>
            <a:r>
              <a:rPr lang="en-US" sz="3600" dirty="0" smtClean="0"/>
              <a:t>Spring 2015</a:t>
            </a:r>
            <a:r>
              <a:rPr lang="en-US" sz="3600" dirty="0"/>
              <a:t/>
            </a:r>
            <a:br>
              <a:rPr lang="en-US" sz="3600" dirty="0"/>
            </a:br>
            <a:r>
              <a:rPr lang="en-US" sz="3600" dirty="0" smtClean="0"/>
              <a:t>Data Segment</a:t>
            </a:r>
            <a:endParaRPr lang="en-US" sz="3600" dirty="0"/>
          </a:p>
        </p:txBody>
      </p:sp>
      <p:sp>
        <p:nvSpPr>
          <p:cNvPr id="3" name="Subtitle 2"/>
          <p:cNvSpPr>
            <a:spLocks noGrp="1"/>
          </p:cNvSpPr>
          <p:nvPr>
            <p:ph type="subTitle" idx="1"/>
          </p:nvPr>
        </p:nvSpPr>
        <p:spPr>
          <a:xfrm>
            <a:off x="1957575" y="4207717"/>
            <a:ext cx="6600451" cy="1507283"/>
          </a:xfrm>
        </p:spPr>
        <p:txBody>
          <a:bodyPr>
            <a:normAutofit fontScale="70000" lnSpcReduction="20000"/>
          </a:bodyPr>
          <a:lstStyle/>
          <a:p>
            <a:pPr algn="ctr"/>
            <a:r>
              <a:rPr lang="en-US" sz="2800" dirty="0" smtClean="0"/>
              <a:t>Kim Melton</a:t>
            </a:r>
          </a:p>
          <a:p>
            <a:pPr algn="ctr"/>
            <a:r>
              <a:rPr lang="en-US" sz="2800" dirty="0" smtClean="0">
                <a:hlinkClick r:id="rId3"/>
              </a:rPr>
              <a:t>kmelton@ung.edu</a:t>
            </a:r>
            <a:endParaRPr lang="en-US" sz="2800" dirty="0" smtClean="0"/>
          </a:p>
          <a:p>
            <a:pPr algn="ctr"/>
            <a:r>
              <a:rPr lang="en-US" sz="2800" dirty="0" smtClean="0"/>
              <a:t>132 Newton Oakes Center, Dahlonega Campus</a:t>
            </a:r>
          </a:p>
          <a:p>
            <a:pPr algn="ctr"/>
            <a:r>
              <a:rPr lang="en-US" sz="2800" dirty="0" smtClean="0"/>
              <a:t>706-867-2724</a:t>
            </a:r>
            <a:endParaRPr lang="en-US" sz="2800" dirty="0"/>
          </a:p>
        </p:txBody>
      </p:sp>
      <p:sp>
        <p:nvSpPr>
          <p:cNvPr id="5" name="Slide Number Placeholder 4"/>
          <p:cNvSpPr>
            <a:spLocks noGrp="1"/>
          </p:cNvSpPr>
          <p:nvPr>
            <p:ph type="sldNum" sz="quarter" idx="12"/>
          </p:nvPr>
        </p:nvSpPr>
        <p:spPr/>
        <p:txBody>
          <a:bodyPr/>
          <a:lstStyle/>
          <a:p>
            <a:fld id="{990B41CA-569D-40E7-8E58-026C0338B2C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99890"/>
          </a:xfrm>
        </p:spPr>
        <p:txBody>
          <a:bodyPr>
            <a:normAutofit fontScale="90000"/>
          </a:bodyPr>
          <a:lstStyle/>
          <a:p>
            <a:r>
              <a:rPr lang="en-US" dirty="0" smtClean="0"/>
              <a:t>Selecting the appropriate level</a:t>
            </a:r>
            <a:endParaRPr lang="en-US" dirty="0"/>
          </a:p>
        </p:txBody>
      </p:sp>
      <p:sp>
        <p:nvSpPr>
          <p:cNvPr id="3" name="Content Placeholder 2"/>
          <p:cNvSpPr>
            <a:spLocks noGrp="1"/>
          </p:cNvSpPr>
          <p:nvPr>
            <p:ph sz="quarter" idx="1"/>
          </p:nvPr>
        </p:nvSpPr>
        <p:spPr>
          <a:xfrm>
            <a:off x="2133600" y="1524000"/>
            <a:ext cx="6591985" cy="5215467"/>
          </a:xfrm>
        </p:spPr>
        <p:txBody>
          <a:bodyPr>
            <a:normAutofit/>
          </a:bodyPr>
          <a:lstStyle/>
          <a:p>
            <a:pPr marL="274320" lvl="2" indent="-274320">
              <a:spcBef>
                <a:spcPts val="580"/>
              </a:spcBef>
              <a:buClr>
                <a:schemeClr val="accent1"/>
              </a:buClr>
            </a:pPr>
            <a:r>
              <a:rPr lang="en-US" sz="1800" dirty="0" smtClean="0"/>
              <a:t>Major </a:t>
            </a:r>
          </a:p>
          <a:p>
            <a:pPr marL="274320" lvl="2" indent="-274320">
              <a:spcBef>
                <a:spcPts val="580"/>
              </a:spcBef>
              <a:buClr>
                <a:schemeClr val="accent1"/>
              </a:buClr>
            </a:pPr>
            <a:r>
              <a:rPr lang="en-US" sz="1800" dirty="0" smtClean="0"/>
              <a:t>Grade in a course</a:t>
            </a:r>
          </a:p>
          <a:p>
            <a:pPr marL="274320" lvl="2" indent="-274320">
              <a:spcBef>
                <a:spcPts val="580"/>
              </a:spcBef>
              <a:buClr>
                <a:schemeClr val="accent1"/>
              </a:buClr>
            </a:pPr>
            <a:r>
              <a:rPr lang="en-US" sz="1800" dirty="0" smtClean="0"/>
              <a:t>Job title</a:t>
            </a:r>
          </a:p>
          <a:p>
            <a:pPr marL="274320" lvl="2" indent="-274320">
              <a:spcBef>
                <a:spcPts val="580"/>
              </a:spcBef>
              <a:buClr>
                <a:schemeClr val="accent1"/>
              </a:buClr>
            </a:pPr>
            <a:r>
              <a:rPr lang="en-US" sz="1800" dirty="0" smtClean="0"/>
              <a:t>Year in school (Freshman,…, Senior)</a:t>
            </a:r>
          </a:p>
          <a:p>
            <a:pPr marL="274320" lvl="2" indent="-274320">
              <a:spcBef>
                <a:spcPts val="580"/>
              </a:spcBef>
              <a:buClr>
                <a:schemeClr val="accent1"/>
              </a:buClr>
            </a:pPr>
            <a:r>
              <a:rPr lang="en-US" sz="1800" dirty="0" smtClean="0"/>
              <a:t>Price of a gallon of regular gas</a:t>
            </a:r>
          </a:p>
          <a:p>
            <a:pPr marL="274320" lvl="2" indent="-274320">
              <a:spcBef>
                <a:spcPts val="580"/>
              </a:spcBef>
              <a:buClr>
                <a:schemeClr val="accent1"/>
              </a:buClr>
            </a:pPr>
            <a:r>
              <a:rPr lang="en-US" sz="1800" dirty="0" smtClean="0"/>
              <a:t>Salary</a:t>
            </a:r>
          </a:p>
          <a:p>
            <a:pPr marL="274320" lvl="2" indent="-274320">
              <a:spcBef>
                <a:spcPts val="580"/>
              </a:spcBef>
              <a:buClr>
                <a:schemeClr val="accent1"/>
              </a:buClr>
            </a:pPr>
            <a:r>
              <a:rPr lang="en-US" sz="1800" dirty="0" smtClean="0"/>
              <a:t>Time to complete a task</a:t>
            </a:r>
          </a:p>
          <a:p>
            <a:pPr marL="274320" lvl="2" indent="-274320">
              <a:spcBef>
                <a:spcPts val="580"/>
              </a:spcBef>
              <a:buClr>
                <a:schemeClr val="accent1"/>
              </a:buClr>
            </a:pPr>
            <a:r>
              <a:rPr lang="en-US" sz="1800" dirty="0" smtClean="0"/>
              <a:t>Rank of your favorite college team</a:t>
            </a:r>
          </a:p>
          <a:p>
            <a:pPr marL="274320" lvl="2" indent="-274320">
              <a:spcBef>
                <a:spcPts val="580"/>
              </a:spcBef>
              <a:buClr>
                <a:schemeClr val="accent1"/>
              </a:buClr>
            </a:pPr>
            <a:r>
              <a:rPr lang="en-US" sz="1800" dirty="0" smtClean="0"/>
              <a:t>Uniform numbers on football jerseys </a:t>
            </a:r>
          </a:p>
          <a:p>
            <a:pPr marL="274320" lvl="2" indent="-274320">
              <a:spcBef>
                <a:spcPts val="580"/>
              </a:spcBef>
              <a:buClr>
                <a:schemeClr val="accent1"/>
              </a:buClr>
            </a:pPr>
            <a:r>
              <a:rPr lang="en-US" sz="1800" dirty="0" smtClean="0"/>
              <a:t>Size of a house</a:t>
            </a:r>
          </a:p>
          <a:p>
            <a:pPr marL="274320" lvl="2" indent="-274320">
              <a:spcBef>
                <a:spcPts val="580"/>
              </a:spcBef>
              <a:buClr>
                <a:schemeClr val="accent1"/>
              </a:buClr>
            </a:pPr>
            <a:r>
              <a:rPr lang="en-US" sz="1800" dirty="0" smtClean="0"/>
              <a:t>Gender</a:t>
            </a:r>
          </a:p>
          <a:p>
            <a:pPr marL="274320" lvl="2" indent="-274320">
              <a:spcBef>
                <a:spcPts val="580"/>
              </a:spcBef>
              <a:buClr>
                <a:schemeClr val="accent1"/>
              </a:buClr>
            </a:pPr>
            <a:r>
              <a:rPr lang="en-US" sz="1800" dirty="0" smtClean="0"/>
              <a:t>Level of agreement (1, 2, …, 9, 10 where higher numbers relate to stronger agreement) </a:t>
            </a:r>
          </a:p>
        </p:txBody>
      </p:sp>
      <p:sp>
        <p:nvSpPr>
          <p:cNvPr id="4" name="Slide Number Placeholder 3"/>
          <p:cNvSpPr>
            <a:spLocks noGrp="1"/>
          </p:cNvSpPr>
          <p:nvPr>
            <p:ph type="sldNum" sz="quarter" idx="12"/>
          </p:nvPr>
        </p:nvSpPr>
        <p:spPr/>
        <p:txBody>
          <a:bodyPr/>
          <a:lstStyle/>
          <a:p>
            <a:fld id="{31918AB2-66A2-4142-AD96-D74904145B02}" type="slidenum">
              <a:rPr lang="en-US" smtClean="0"/>
              <a:t>10</a:t>
            </a:fld>
            <a:endParaRPr lang="en-US" dirty="0"/>
          </a:p>
        </p:txBody>
      </p:sp>
    </p:spTree>
    <p:extLst>
      <p:ext uri="{BB962C8B-B14F-4D97-AF65-F5344CB8AC3E}">
        <p14:creationId xmlns:p14="http://schemas.microsoft.com/office/powerpoint/2010/main" val="19988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Calculations and </a:t>
            </a:r>
            <a:br>
              <a:rPr lang="en-US" dirty="0" smtClean="0"/>
            </a:br>
            <a:r>
              <a:rPr lang="en-US" dirty="0" smtClean="0"/>
              <a:t>Levels of Measurement</a:t>
            </a:r>
            <a:endParaRPr lang="en-US" dirty="0"/>
          </a:p>
        </p:txBody>
      </p:sp>
      <p:sp>
        <p:nvSpPr>
          <p:cNvPr id="3" name="Content Placeholder 2"/>
          <p:cNvSpPr>
            <a:spLocks noGrp="1"/>
          </p:cNvSpPr>
          <p:nvPr>
            <p:ph sz="quarter" idx="1"/>
          </p:nvPr>
        </p:nvSpPr>
        <p:spPr/>
        <p:txBody>
          <a:bodyPr/>
          <a:lstStyle/>
          <a:p>
            <a:r>
              <a:rPr lang="en-US" dirty="0" smtClean="0"/>
              <a:t>For the results of addition, subtraction, multiplication, and division to have meaning, data needs to be at least interval in scale.</a:t>
            </a:r>
          </a:p>
          <a:p>
            <a:r>
              <a:rPr lang="en-US" dirty="0" smtClean="0"/>
              <a:t>For the results of calculations to be useful in prediction/estimation, certain conditions must exist in terms of how the data are collected.</a:t>
            </a:r>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11</a:t>
            </a:fld>
            <a:endParaRPr lang="en-US" dirty="0"/>
          </a:p>
        </p:txBody>
      </p:sp>
    </p:spTree>
    <p:extLst>
      <p:ext uri="{BB962C8B-B14F-4D97-AF65-F5344CB8AC3E}">
        <p14:creationId xmlns:p14="http://schemas.microsoft.com/office/powerpoint/2010/main" val="333226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sp>
        <p:nvSpPr>
          <p:cNvPr id="3" name="Content Placeholder 2"/>
          <p:cNvSpPr>
            <a:spLocks noGrp="1"/>
          </p:cNvSpPr>
          <p:nvPr>
            <p:ph sz="quarter" idx="1"/>
          </p:nvPr>
        </p:nvSpPr>
        <p:spPr/>
        <p:txBody>
          <a:bodyPr/>
          <a:lstStyle/>
          <a:p>
            <a:r>
              <a:rPr lang="en-US" dirty="0" smtClean="0"/>
              <a:t>Summary measures for some situation</a:t>
            </a:r>
          </a:p>
          <a:p>
            <a:r>
              <a:rPr lang="en-US" dirty="0" smtClean="0"/>
              <a:t>May be meant to provide general information about that situation</a:t>
            </a:r>
          </a:p>
          <a:p>
            <a:r>
              <a:rPr lang="en-US" dirty="0" smtClean="0"/>
              <a:t>May be intended (under appropriate conditions) to be used to generalize to some larger group.</a:t>
            </a:r>
          </a:p>
          <a:p>
            <a:r>
              <a:rPr lang="en-US" dirty="0" smtClean="0"/>
              <a:t>Increasingly (and with major assumptions), used to say something about what to expect in some other time or place.</a:t>
            </a:r>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12</a:t>
            </a:fld>
            <a:endParaRPr lang="en-US" dirty="0"/>
          </a:p>
        </p:txBody>
      </p:sp>
    </p:spTree>
    <p:extLst>
      <p:ext uri="{BB962C8B-B14F-4D97-AF65-F5344CB8AC3E}">
        <p14:creationId xmlns:p14="http://schemas.microsoft.com/office/powerpoint/2010/main" val="286272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208" y="312738"/>
            <a:ext cx="7498080" cy="1143000"/>
          </a:xfrm>
        </p:spPr>
        <p:txBody>
          <a:bodyPr>
            <a:normAutofit fontScale="90000"/>
          </a:bodyPr>
          <a:lstStyle/>
          <a:p>
            <a:r>
              <a:rPr lang="en-US" dirty="0" smtClean="0"/>
              <a:t>Inferential Statistics</a:t>
            </a:r>
            <a:br>
              <a:rPr lang="en-US" dirty="0" smtClean="0"/>
            </a:br>
            <a:r>
              <a:rPr lang="en-US" dirty="0" smtClean="0"/>
              <a:t>(in layman’s terms)</a:t>
            </a:r>
            <a:endParaRPr lang="en-US" dirty="0"/>
          </a:p>
        </p:txBody>
      </p:sp>
      <p:sp>
        <p:nvSpPr>
          <p:cNvPr id="4" name="Rectangle 3"/>
          <p:cNvSpPr>
            <a:spLocks noGrp="1" noChangeArrowheads="1"/>
          </p:cNvSpPr>
          <p:nvPr>
            <p:ph sz="quarter" idx="1"/>
          </p:nvPr>
        </p:nvSpPr>
        <p:spPr>
          <a:xfrm>
            <a:off x="1981200" y="1905000"/>
            <a:ext cx="6591985" cy="4267200"/>
          </a:xfrm>
        </p:spPr>
        <p:txBody>
          <a:bodyPr>
            <a:normAutofit/>
          </a:bodyPr>
          <a:lstStyle/>
          <a:p>
            <a:r>
              <a:rPr lang="en-US" dirty="0"/>
              <a:t>You have:</a:t>
            </a:r>
          </a:p>
          <a:p>
            <a:pPr lvl="1"/>
            <a:r>
              <a:rPr lang="en-US" dirty="0"/>
              <a:t>Large group of interest</a:t>
            </a:r>
          </a:p>
          <a:p>
            <a:pPr lvl="1"/>
            <a:r>
              <a:rPr lang="en-US" dirty="0"/>
              <a:t>A small number of “representative” observations from that group</a:t>
            </a:r>
          </a:p>
          <a:p>
            <a:r>
              <a:rPr lang="en-US" dirty="0"/>
              <a:t>You want:</a:t>
            </a:r>
          </a:p>
          <a:p>
            <a:pPr lvl="1"/>
            <a:r>
              <a:rPr lang="en-US" dirty="0"/>
              <a:t>To draw some conclusion about a characteristic of the large group based on what you observe from the observations </a:t>
            </a:r>
            <a:r>
              <a:rPr lang="en-US" dirty="0" smtClean="0"/>
              <a:t>available</a:t>
            </a:r>
          </a:p>
          <a:p>
            <a:r>
              <a:rPr lang="en-US" dirty="0" smtClean="0"/>
              <a:t>You know:</a:t>
            </a:r>
          </a:p>
          <a:p>
            <a:pPr lvl="1"/>
            <a:r>
              <a:rPr lang="en-US" dirty="0" smtClean="0"/>
              <a:t>That your conclusion could be wrong, but you want to be “close.”</a:t>
            </a:r>
            <a:endParaRPr lang="en-US" dirty="0"/>
          </a:p>
        </p:txBody>
      </p:sp>
      <p:sp>
        <p:nvSpPr>
          <p:cNvPr id="3" name="Slide Number Placeholder 2"/>
          <p:cNvSpPr>
            <a:spLocks noGrp="1"/>
          </p:cNvSpPr>
          <p:nvPr>
            <p:ph type="sldNum" sz="quarter" idx="12"/>
          </p:nvPr>
        </p:nvSpPr>
        <p:spPr/>
        <p:txBody>
          <a:bodyPr/>
          <a:lstStyle/>
          <a:p>
            <a:fld id="{31918AB2-66A2-4142-AD96-D74904145B02}" type="slidenum">
              <a:rPr lang="en-US" smtClean="0"/>
              <a:t>13</a:t>
            </a:fld>
            <a:endParaRPr lang="en-US" dirty="0"/>
          </a:p>
        </p:txBody>
      </p:sp>
    </p:spTree>
    <p:extLst>
      <p:ext uri="{BB962C8B-B14F-4D97-AF65-F5344CB8AC3E}">
        <p14:creationId xmlns:p14="http://schemas.microsoft.com/office/powerpoint/2010/main" val="292097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 vs. Parameter</a:t>
            </a:r>
            <a:endParaRPr lang="en-US" dirty="0"/>
          </a:p>
        </p:txBody>
      </p:sp>
      <p:sp>
        <p:nvSpPr>
          <p:cNvPr id="3" name="Content Placeholder 2"/>
          <p:cNvSpPr>
            <a:spLocks noGrp="1"/>
          </p:cNvSpPr>
          <p:nvPr>
            <p:ph sz="quarter" idx="1"/>
          </p:nvPr>
        </p:nvSpPr>
        <p:spPr>
          <a:xfrm>
            <a:off x="1360527" y="1851736"/>
            <a:ext cx="3744873" cy="4572000"/>
          </a:xfrm>
        </p:spPr>
        <p:txBody>
          <a:bodyPr>
            <a:normAutofit/>
          </a:bodyPr>
          <a:lstStyle/>
          <a:p>
            <a:r>
              <a:rPr lang="en-US" dirty="0" smtClean="0"/>
              <a:t>Parameter</a:t>
            </a:r>
          </a:p>
          <a:p>
            <a:pPr lvl="1"/>
            <a:r>
              <a:rPr lang="en-US" dirty="0" smtClean="0"/>
              <a:t>Summary characteristic of a population (a single, but unknown value)</a:t>
            </a:r>
          </a:p>
          <a:p>
            <a:pPr lvl="1"/>
            <a:r>
              <a:rPr lang="en-US" dirty="0" smtClean="0"/>
              <a:t>Usually written with a Greek letter</a:t>
            </a:r>
          </a:p>
          <a:p>
            <a:r>
              <a:rPr lang="en-US" dirty="0" smtClean="0"/>
              <a:t>Statistic</a:t>
            </a:r>
          </a:p>
          <a:p>
            <a:pPr lvl="1"/>
            <a:r>
              <a:rPr lang="en-US" dirty="0" smtClean="0"/>
              <a:t>Summary characteristic for a sample</a:t>
            </a:r>
          </a:p>
          <a:p>
            <a:pPr lvl="1"/>
            <a:r>
              <a:rPr lang="en-US" dirty="0" smtClean="0"/>
              <a:t>Can vary from sample to sample from the same population</a:t>
            </a:r>
          </a:p>
          <a:p>
            <a:pPr lvl="1"/>
            <a:endParaRPr lang="en-US" dirty="0" smtClean="0"/>
          </a:p>
        </p:txBody>
      </p:sp>
      <p:sp>
        <p:nvSpPr>
          <p:cNvPr id="58" name="Slide Number Placeholder 57"/>
          <p:cNvSpPr>
            <a:spLocks noGrp="1"/>
          </p:cNvSpPr>
          <p:nvPr>
            <p:ph type="sldNum" sz="quarter" idx="12"/>
          </p:nvPr>
        </p:nvSpPr>
        <p:spPr/>
        <p:txBody>
          <a:bodyPr/>
          <a:lstStyle/>
          <a:p>
            <a:fld id="{31918AB2-66A2-4142-AD96-D74904145B02}" type="slidenum">
              <a:rPr lang="en-US" smtClean="0"/>
              <a:t>14</a:t>
            </a:fld>
            <a:endParaRPr lang="en-US" dirty="0"/>
          </a:p>
        </p:txBody>
      </p:sp>
      <p:grpSp>
        <p:nvGrpSpPr>
          <p:cNvPr id="2051" name="Group 2050"/>
          <p:cNvGrpSpPr/>
          <p:nvPr/>
        </p:nvGrpSpPr>
        <p:grpSpPr>
          <a:xfrm>
            <a:off x="5029200" y="1873135"/>
            <a:ext cx="3983412" cy="4576465"/>
            <a:chOff x="4779588" y="1905000"/>
            <a:chExt cx="3983412" cy="4576465"/>
          </a:xfrm>
        </p:grpSpPr>
        <p:sp>
          <p:nvSpPr>
            <p:cNvPr id="10" name="Oval 5"/>
            <p:cNvSpPr>
              <a:spLocks noChangeArrowheads="1"/>
            </p:cNvSpPr>
            <p:nvPr/>
          </p:nvSpPr>
          <p:spPr bwMode="auto">
            <a:xfrm>
              <a:off x="6581940" y="5229327"/>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Oval 6"/>
            <p:cNvSpPr>
              <a:spLocks noChangeArrowheads="1"/>
            </p:cNvSpPr>
            <p:nvPr/>
          </p:nvSpPr>
          <p:spPr bwMode="auto">
            <a:xfrm>
              <a:off x="6975935" y="5203452"/>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 name="Oval 7"/>
            <p:cNvSpPr>
              <a:spLocks noChangeArrowheads="1"/>
            </p:cNvSpPr>
            <p:nvPr/>
          </p:nvSpPr>
          <p:spPr bwMode="auto">
            <a:xfrm>
              <a:off x="6981679" y="464321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 name="Oval 8"/>
            <p:cNvSpPr>
              <a:spLocks noChangeArrowheads="1"/>
            </p:cNvSpPr>
            <p:nvPr/>
          </p:nvSpPr>
          <p:spPr bwMode="auto">
            <a:xfrm>
              <a:off x="7468716" y="435972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 name="Oval 9"/>
            <p:cNvSpPr>
              <a:spLocks noChangeArrowheads="1"/>
            </p:cNvSpPr>
            <p:nvPr/>
          </p:nvSpPr>
          <p:spPr bwMode="auto">
            <a:xfrm>
              <a:off x="7580138" y="4693839"/>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10"/>
            <p:cNvSpPr>
              <a:spLocks noChangeArrowheads="1"/>
            </p:cNvSpPr>
            <p:nvPr/>
          </p:nvSpPr>
          <p:spPr bwMode="auto">
            <a:xfrm>
              <a:off x="7574394" y="3629612"/>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Oval 11"/>
            <p:cNvSpPr>
              <a:spLocks noChangeArrowheads="1"/>
            </p:cNvSpPr>
            <p:nvPr/>
          </p:nvSpPr>
          <p:spPr bwMode="auto">
            <a:xfrm>
              <a:off x="7936226" y="3243746"/>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Oval 12"/>
            <p:cNvSpPr>
              <a:spLocks noChangeArrowheads="1"/>
            </p:cNvSpPr>
            <p:nvPr/>
          </p:nvSpPr>
          <p:spPr bwMode="auto">
            <a:xfrm>
              <a:off x="8089000" y="4309097"/>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 name="Oval 13"/>
            <p:cNvSpPr>
              <a:spLocks noChangeArrowheads="1"/>
            </p:cNvSpPr>
            <p:nvPr/>
          </p:nvSpPr>
          <p:spPr bwMode="auto">
            <a:xfrm>
              <a:off x="7264252" y="3605988"/>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 name="Oval 14"/>
            <p:cNvSpPr>
              <a:spLocks noChangeArrowheads="1"/>
            </p:cNvSpPr>
            <p:nvPr/>
          </p:nvSpPr>
          <p:spPr bwMode="auto">
            <a:xfrm>
              <a:off x="6996612" y="370161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Oval 15"/>
            <p:cNvSpPr>
              <a:spLocks noChangeArrowheads="1"/>
            </p:cNvSpPr>
            <p:nvPr/>
          </p:nvSpPr>
          <p:spPr bwMode="auto">
            <a:xfrm>
              <a:off x="7547975" y="343949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 name="Oval 16"/>
            <p:cNvSpPr>
              <a:spLocks noChangeArrowheads="1"/>
            </p:cNvSpPr>
            <p:nvPr/>
          </p:nvSpPr>
          <p:spPr bwMode="auto">
            <a:xfrm>
              <a:off x="6871406" y="5521820"/>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Oval 17"/>
            <p:cNvSpPr>
              <a:spLocks noChangeArrowheads="1"/>
            </p:cNvSpPr>
            <p:nvPr/>
          </p:nvSpPr>
          <p:spPr bwMode="auto">
            <a:xfrm>
              <a:off x="7265401" y="5495946"/>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 name="Oval 18"/>
            <p:cNvSpPr>
              <a:spLocks noChangeArrowheads="1"/>
            </p:cNvSpPr>
            <p:nvPr/>
          </p:nvSpPr>
          <p:spPr bwMode="auto">
            <a:xfrm>
              <a:off x="7271144" y="4935708"/>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 name="Oval 19"/>
            <p:cNvSpPr>
              <a:spLocks noChangeArrowheads="1"/>
            </p:cNvSpPr>
            <p:nvPr/>
          </p:nvSpPr>
          <p:spPr bwMode="auto">
            <a:xfrm>
              <a:off x="7758182" y="465221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 name="Oval 20"/>
            <p:cNvSpPr>
              <a:spLocks noChangeArrowheads="1"/>
            </p:cNvSpPr>
            <p:nvPr/>
          </p:nvSpPr>
          <p:spPr bwMode="auto">
            <a:xfrm>
              <a:off x="7732911" y="5150579"/>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Oval 21"/>
            <p:cNvSpPr>
              <a:spLocks noChangeArrowheads="1"/>
            </p:cNvSpPr>
            <p:nvPr/>
          </p:nvSpPr>
          <p:spPr bwMode="auto">
            <a:xfrm>
              <a:off x="7191886" y="4539717"/>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Oval 22"/>
            <p:cNvSpPr>
              <a:spLocks noChangeArrowheads="1"/>
            </p:cNvSpPr>
            <p:nvPr/>
          </p:nvSpPr>
          <p:spPr bwMode="auto">
            <a:xfrm>
              <a:off x="7722573" y="441034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 name="Oval 23"/>
            <p:cNvSpPr>
              <a:spLocks noChangeArrowheads="1"/>
            </p:cNvSpPr>
            <p:nvPr/>
          </p:nvSpPr>
          <p:spPr bwMode="auto">
            <a:xfrm>
              <a:off x="8378465" y="4601591"/>
              <a:ext cx="64326" cy="62999"/>
            </a:xfrm>
            <a:prstGeom prst="ellipse">
              <a:avLst/>
            </a:prstGeom>
            <a:solidFill>
              <a:srgbClr val="FF0000"/>
            </a:solidFill>
            <a:ln w="9525">
              <a:solidFill>
                <a:schemeClr val="tx1"/>
              </a:solidFill>
              <a:round/>
              <a:headEnd/>
              <a:tailEnd/>
            </a:ln>
          </p:spPr>
          <p:txBody>
            <a:bodyPr wrap="none" anchor="ctr"/>
            <a:lstStyle/>
            <a:p>
              <a:endParaRPr lang="en-US"/>
            </a:p>
          </p:txBody>
        </p:sp>
        <p:sp>
          <p:nvSpPr>
            <p:cNvPr id="29" name="Oval 24"/>
            <p:cNvSpPr>
              <a:spLocks noChangeArrowheads="1"/>
            </p:cNvSpPr>
            <p:nvPr/>
          </p:nvSpPr>
          <p:spPr bwMode="auto">
            <a:xfrm>
              <a:off x="7502028" y="4206724"/>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 name="Oval 25"/>
            <p:cNvSpPr>
              <a:spLocks noChangeArrowheads="1"/>
            </p:cNvSpPr>
            <p:nvPr/>
          </p:nvSpPr>
          <p:spPr bwMode="auto">
            <a:xfrm>
              <a:off x="8094743" y="4879460"/>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 name="Oval 26"/>
            <p:cNvSpPr>
              <a:spLocks noChangeArrowheads="1"/>
            </p:cNvSpPr>
            <p:nvPr/>
          </p:nvSpPr>
          <p:spPr bwMode="auto">
            <a:xfrm>
              <a:off x="7837440" y="373198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 name="Oval 27"/>
            <p:cNvSpPr>
              <a:spLocks noChangeArrowheads="1"/>
            </p:cNvSpPr>
            <p:nvPr/>
          </p:nvSpPr>
          <p:spPr bwMode="auto">
            <a:xfrm>
              <a:off x="6461330" y="508870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 name="Oval 28"/>
            <p:cNvSpPr>
              <a:spLocks noChangeArrowheads="1"/>
            </p:cNvSpPr>
            <p:nvPr/>
          </p:nvSpPr>
          <p:spPr bwMode="auto">
            <a:xfrm>
              <a:off x="6855325" y="5062830"/>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 name="Oval 29"/>
            <p:cNvSpPr>
              <a:spLocks noChangeArrowheads="1"/>
            </p:cNvSpPr>
            <p:nvPr/>
          </p:nvSpPr>
          <p:spPr bwMode="auto">
            <a:xfrm>
              <a:off x="6861068" y="4502593"/>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5" name="Oval 30"/>
            <p:cNvSpPr>
              <a:spLocks noChangeArrowheads="1"/>
            </p:cNvSpPr>
            <p:nvPr/>
          </p:nvSpPr>
          <p:spPr bwMode="auto">
            <a:xfrm>
              <a:off x="7348106" y="4219099"/>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6" name="Oval 31"/>
            <p:cNvSpPr>
              <a:spLocks noChangeArrowheads="1"/>
            </p:cNvSpPr>
            <p:nvPr/>
          </p:nvSpPr>
          <p:spPr bwMode="auto">
            <a:xfrm>
              <a:off x="7322835" y="4717463"/>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 name="Oval 32"/>
            <p:cNvSpPr>
              <a:spLocks noChangeArrowheads="1"/>
            </p:cNvSpPr>
            <p:nvPr/>
          </p:nvSpPr>
          <p:spPr bwMode="auto">
            <a:xfrm>
              <a:off x="6781810" y="4106602"/>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 name="Oval 33"/>
            <p:cNvSpPr>
              <a:spLocks noChangeArrowheads="1"/>
            </p:cNvSpPr>
            <p:nvPr/>
          </p:nvSpPr>
          <p:spPr bwMode="auto">
            <a:xfrm>
              <a:off x="7743249" y="3977229"/>
              <a:ext cx="64326" cy="62999"/>
            </a:xfrm>
            <a:prstGeom prst="ellipse">
              <a:avLst/>
            </a:prstGeom>
            <a:solidFill>
              <a:srgbClr val="FF0000"/>
            </a:solidFill>
            <a:ln w="9525">
              <a:solidFill>
                <a:schemeClr val="tx1"/>
              </a:solidFill>
              <a:round/>
              <a:headEnd/>
              <a:tailEnd/>
            </a:ln>
          </p:spPr>
          <p:txBody>
            <a:bodyPr wrap="none" anchor="ctr"/>
            <a:lstStyle/>
            <a:p>
              <a:endParaRPr lang="en-US"/>
            </a:p>
          </p:txBody>
        </p:sp>
        <p:sp>
          <p:nvSpPr>
            <p:cNvPr id="39" name="Oval 34"/>
            <p:cNvSpPr>
              <a:spLocks noChangeArrowheads="1"/>
            </p:cNvSpPr>
            <p:nvPr/>
          </p:nvSpPr>
          <p:spPr bwMode="auto">
            <a:xfrm>
              <a:off x="8346303" y="4230349"/>
              <a:ext cx="64326" cy="62999"/>
            </a:xfrm>
            <a:prstGeom prst="ellipse">
              <a:avLst/>
            </a:prstGeom>
            <a:solidFill>
              <a:srgbClr val="FF0000"/>
            </a:solidFill>
            <a:ln w="9525">
              <a:solidFill>
                <a:schemeClr val="tx1"/>
              </a:solidFill>
              <a:round/>
              <a:headEnd/>
              <a:tailEnd/>
            </a:ln>
          </p:spPr>
          <p:txBody>
            <a:bodyPr wrap="none" anchor="ctr"/>
            <a:lstStyle/>
            <a:p>
              <a:endParaRPr lang="en-US"/>
            </a:p>
          </p:txBody>
        </p:sp>
        <p:sp>
          <p:nvSpPr>
            <p:cNvPr id="40" name="Oval 35"/>
            <p:cNvSpPr>
              <a:spLocks noChangeArrowheads="1"/>
            </p:cNvSpPr>
            <p:nvPr/>
          </p:nvSpPr>
          <p:spPr bwMode="auto">
            <a:xfrm>
              <a:off x="6567008" y="391423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 name="Oval 36"/>
            <p:cNvSpPr>
              <a:spLocks noChangeArrowheads="1"/>
            </p:cNvSpPr>
            <p:nvPr/>
          </p:nvSpPr>
          <p:spPr bwMode="auto">
            <a:xfrm>
              <a:off x="6876001" y="3560989"/>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2" name="Oval 37"/>
            <p:cNvSpPr>
              <a:spLocks noChangeArrowheads="1"/>
            </p:cNvSpPr>
            <p:nvPr/>
          </p:nvSpPr>
          <p:spPr bwMode="auto">
            <a:xfrm>
              <a:off x="7427364" y="3298869"/>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 name="Oval 38"/>
            <p:cNvSpPr>
              <a:spLocks noChangeArrowheads="1"/>
            </p:cNvSpPr>
            <p:nvPr/>
          </p:nvSpPr>
          <p:spPr bwMode="auto">
            <a:xfrm>
              <a:off x="6759985" y="483783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 name="Oval 39"/>
            <p:cNvSpPr>
              <a:spLocks noChangeArrowheads="1"/>
            </p:cNvSpPr>
            <p:nvPr/>
          </p:nvSpPr>
          <p:spPr bwMode="auto">
            <a:xfrm>
              <a:off x="8226841" y="483221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5" name="Oval 40"/>
            <p:cNvSpPr>
              <a:spLocks noChangeArrowheads="1"/>
            </p:cNvSpPr>
            <p:nvPr/>
          </p:nvSpPr>
          <p:spPr bwMode="auto">
            <a:xfrm>
              <a:off x="8199272" y="4417095"/>
              <a:ext cx="64326" cy="62999"/>
            </a:xfrm>
            <a:prstGeom prst="ellipse">
              <a:avLst/>
            </a:prstGeom>
            <a:solidFill>
              <a:srgbClr val="FF0000"/>
            </a:solidFill>
            <a:ln w="9525">
              <a:solidFill>
                <a:schemeClr val="tx1"/>
              </a:solidFill>
              <a:round/>
              <a:headEnd/>
              <a:tailEnd/>
            </a:ln>
          </p:spPr>
          <p:txBody>
            <a:bodyPr wrap="none" anchor="ctr"/>
            <a:lstStyle/>
            <a:p>
              <a:endParaRPr lang="en-US"/>
            </a:p>
          </p:txBody>
        </p:sp>
        <p:sp>
          <p:nvSpPr>
            <p:cNvPr id="46" name="Oval 41"/>
            <p:cNvSpPr>
              <a:spLocks noChangeArrowheads="1"/>
            </p:cNvSpPr>
            <p:nvPr/>
          </p:nvSpPr>
          <p:spPr bwMode="auto">
            <a:xfrm>
              <a:off x="7322835" y="4022228"/>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 name="Oval 42"/>
            <p:cNvSpPr>
              <a:spLocks noChangeArrowheads="1"/>
            </p:cNvSpPr>
            <p:nvPr/>
          </p:nvSpPr>
          <p:spPr bwMode="auto">
            <a:xfrm>
              <a:off x="6897826" y="4283223"/>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8" name="Oval 43"/>
            <p:cNvSpPr>
              <a:spLocks noChangeArrowheads="1"/>
            </p:cNvSpPr>
            <p:nvPr/>
          </p:nvSpPr>
          <p:spPr bwMode="auto">
            <a:xfrm>
              <a:off x="7448040" y="5201202"/>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 name="Oval 44"/>
            <p:cNvSpPr>
              <a:spLocks noChangeArrowheads="1"/>
            </p:cNvSpPr>
            <p:nvPr/>
          </p:nvSpPr>
          <p:spPr bwMode="auto">
            <a:xfrm>
              <a:off x="7853522" y="4085227"/>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0" name="Oval 45"/>
            <p:cNvSpPr>
              <a:spLocks noChangeArrowheads="1"/>
            </p:cNvSpPr>
            <p:nvPr/>
          </p:nvSpPr>
          <p:spPr bwMode="auto">
            <a:xfrm>
              <a:off x="8141839" y="509995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 name="Oval 46"/>
            <p:cNvSpPr>
              <a:spLocks noChangeArrowheads="1"/>
            </p:cNvSpPr>
            <p:nvPr/>
          </p:nvSpPr>
          <p:spPr bwMode="auto">
            <a:xfrm>
              <a:off x="7637571" y="4896334"/>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2" name="Oval 47"/>
            <p:cNvSpPr>
              <a:spLocks noChangeArrowheads="1"/>
            </p:cNvSpPr>
            <p:nvPr/>
          </p:nvSpPr>
          <p:spPr bwMode="auto">
            <a:xfrm>
              <a:off x="8052242" y="4634215"/>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 name="Oval 48"/>
            <p:cNvSpPr>
              <a:spLocks noChangeArrowheads="1"/>
            </p:cNvSpPr>
            <p:nvPr/>
          </p:nvSpPr>
          <p:spPr bwMode="auto">
            <a:xfrm>
              <a:off x="6911610" y="3945730"/>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 name="Oval 49"/>
            <p:cNvSpPr>
              <a:spLocks noChangeArrowheads="1"/>
            </p:cNvSpPr>
            <p:nvPr/>
          </p:nvSpPr>
          <p:spPr bwMode="auto">
            <a:xfrm>
              <a:off x="7479054" y="3914231"/>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 name="Oval 50"/>
            <p:cNvSpPr>
              <a:spLocks noChangeArrowheads="1"/>
            </p:cNvSpPr>
            <p:nvPr/>
          </p:nvSpPr>
          <p:spPr bwMode="auto">
            <a:xfrm>
              <a:off x="8545023" y="4851335"/>
              <a:ext cx="64326" cy="62999"/>
            </a:xfrm>
            <a:prstGeom prst="ellipse">
              <a:avLst/>
            </a:prstGeom>
            <a:solidFill>
              <a:srgbClr val="FF0000"/>
            </a:solidFill>
            <a:ln w="9525">
              <a:solidFill>
                <a:schemeClr val="tx1"/>
              </a:solidFill>
              <a:round/>
              <a:headEnd/>
              <a:tailEnd/>
            </a:ln>
          </p:spPr>
          <p:txBody>
            <a:bodyPr wrap="none" anchor="ctr"/>
            <a:lstStyle/>
            <a:p>
              <a:endParaRPr lang="en-US"/>
            </a:p>
          </p:txBody>
        </p:sp>
        <p:sp>
          <p:nvSpPr>
            <p:cNvPr id="56" name="Oval 51"/>
            <p:cNvSpPr>
              <a:spLocks noChangeArrowheads="1"/>
            </p:cNvSpPr>
            <p:nvPr/>
          </p:nvSpPr>
          <p:spPr bwMode="auto">
            <a:xfrm>
              <a:off x="6576197" y="5544320"/>
              <a:ext cx="64326" cy="629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 name="Oval 53"/>
            <p:cNvSpPr>
              <a:spLocks noChangeArrowheads="1"/>
            </p:cNvSpPr>
            <p:nvPr/>
          </p:nvSpPr>
          <p:spPr bwMode="auto">
            <a:xfrm>
              <a:off x="5541588" y="4267200"/>
              <a:ext cx="90752" cy="94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 name="Oval 54"/>
            <p:cNvSpPr>
              <a:spLocks noChangeArrowheads="1"/>
            </p:cNvSpPr>
            <p:nvPr/>
          </p:nvSpPr>
          <p:spPr bwMode="auto">
            <a:xfrm>
              <a:off x="5298436" y="4876800"/>
              <a:ext cx="90752" cy="94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 name="Oval 55"/>
            <p:cNvSpPr>
              <a:spLocks noChangeArrowheads="1"/>
            </p:cNvSpPr>
            <p:nvPr/>
          </p:nvSpPr>
          <p:spPr bwMode="auto">
            <a:xfrm>
              <a:off x="5312988" y="4019810"/>
              <a:ext cx="90752" cy="94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 name="Oval 56"/>
            <p:cNvSpPr>
              <a:spLocks noChangeArrowheads="1"/>
            </p:cNvSpPr>
            <p:nvPr/>
          </p:nvSpPr>
          <p:spPr bwMode="auto">
            <a:xfrm>
              <a:off x="5450836" y="4648200"/>
              <a:ext cx="90752" cy="94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 name="Oval 57"/>
            <p:cNvSpPr>
              <a:spLocks noChangeArrowheads="1"/>
            </p:cNvSpPr>
            <p:nvPr/>
          </p:nvSpPr>
          <p:spPr bwMode="auto">
            <a:xfrm>
              <a:off x="5312988" y="3715010"/>
              <a:ext cx="90752" cy="94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 name="Line 70"/>
            <p:cNvSpPr>
              <a:spLocks noChangeShapeType="1"/>
            </p:cNvSpPr>
            <p:nvPr/>
          </p:nvSpPr>
          <p:spPr bwMode="auto">
            <a:xfrm flipH="1" flipV="1">
              <a:off x="5389187" y="4036971"/>
              <a:ext cx="1954839" cy="26459"/>
            </a:xfrm>
            <a:prstGeom prst="line">
              <a:avLst/>
            </a:prstGeom>
            <a:noFill/>
            <a:ln w="9525">
              <a:solidFill>
                <a:schemeClr val="tx1"/>
              </a:solidFill>
              <a:round/>
              <a:headEnd/>
              <a:tailEnd type="triangle" w="med" len="med"/>
            </a:ln>
          </p:spPr>
          <p:txBody>
            <a:bodyPr/>
            <a:lstStyle/>
            <a:p>
              <a:endParaRPr lang="en-US"/>
            </a:p>
          </p:txBody>
        </p:sp>
        <p:sp>
          <p:nvSpPr>
            <p:cNvPr id="65" name="Line 71"/>
            <p:cNvSpPr>
              <a:spLocks noChangeShapeType="1"/>
            </p:cNvSpPr>
            <p:nvPr/>
          </p:nvSpPr>
          <p:spPr bwMode="auto">
            <a:xfrm flipH="1" flipV="1">
              <a:off x="5617788" y="4267200"/>
              <a:ext cx="2514600" cy="76200"/>
            </a:xfrm>
            <a:prstGeom prst="line">
              <a:avLst/>
            </a:prstGeom>
            <a:noFill/>
            <a:ln w="9525">
              <a:solidFill>
                <a:schemeClr val="tx1"/>
              </a:solidFill>
              <a:round/>
              <a:headEnd/>
              <a:tailEnd type="triangle" w="med" len="med"/>
            </a:ln>
          </p:spPr>
          <p:txBody>
            <a:bodyPr/>
            <a:lstStyle/>
            <a:p>
              <a:endParaRPr lang="en-US"/>
            </a:p>
          </p:txBody>
        </p:sp>
        <p:sp>
          <p:nvSpPr>
            <p:cNvPr id="66" name="Line 72"/>
            <p:cNvSpPr>
              <a:spLocks noChangeShapeType="1"/>
            </p:cNvSpPr>
            <p:nvPr/>
          </p:nvSpPr>
          <p:spPr bwMode="auto">
            <a:xfrm flipH="1" flipV="1">
              <a:off x="5617788" y="4724400"/>
              <a:ext cx="1676400" cy="228600"/>
            </a:xfrm>
            <a:prstGeom prst="line">
              <a:avLst/>
            </a:prstGeom>
            <a:noFill/>
            <a:ln w="9525">
              <a:solidFill>
                <a:schemeClr val="tx1"/>
              </a:solidFill>
              <a:round/>
              <a:headEnd/>
              <a:tailEnd type="triangle" w="med" len="med"/>
            </a:ln>
          </p:spPr>
          <p:txBody>
            <a:bodyPr/>
            <a:lstStyle/>
            <a:p>
              <a:endParaRPr lang="en-US"/>
            </a:p>
          </p:txBody>
        </p:sp>
        <p:sp>
          <p:nvSpPr>
            <p:cNvPr id="67" name="Line 73"/>
            <p:cNvSpPr>
              <a:spLocks noChangeShapeType="1"/>
            </p:cNvSpPr>
            <p:nvPr/>
          </p:nvSpPr>
          <p:spPr bwMode="auto">
            <a:xfrm flipH="1" flipV="1">
              <a:off x="5465388" y="4953001"/>
              <a:ext cx="1142999" cy="609600"/>
            </a:xfrm>
            <a:prstGeom prst="line">
              <a:avLst/>
            </a:prstGeom>
            <a:noFill/>
            <a:ln w="9525">
              <a:solidFill>
                <a:schemeClr val="tx1"/>
              </a:solidFill>
              <a:round/>
              <a:headEnd/>
              <a:tailEnd type="triangle" w="med" len="med"/>
            </a:ln>
          </p:spPr>
          <p:txBody>
            <a:bodyPr/>
            <a:lstStyle/>
            <a:p>
              <a:endParaRPr lang="en-US"/>
            </a:p>
          </p:txBody>
        </p:sp>
        <p:sp>
          <p:nvSpPr>
            <p:cNvPr id="68" name="Line 75"/>
            <p:cNvSpPr>
              <a:spLocks noChangeShapeType="1"/>
            </p:cNvSpPr>
            <p:nvPr/>
          </p:nvSpPr>
          <p:spPr bwMode="auto">
            <a:xfrm flipH="1" flipV="1">
              <a:off x="5389187" y="3756163"/>
              <a:ext cx="2133602" cy="206238"/>
            </a:xfrm>
            <a:prstGeom prst="line">
              <a:avLst/>
            </a:prstGeom>
            <a:noFill/>
            <a:ln w="9525">
              <a:solidFill>
                <a:schemeClr val="tx1"/>
              </a:solidFill>
              <a:round/>
              <a:headEnd/>
              <a:tailEnd type="triangle" w="med" len="med"/>
            </a:ln>
          </p:spPr>
          <p:txBody>
            <a:bodyPr/>
            <a:lstStyle/>
            <a:p>
              <a:endParaRPr lang="en-US"/>
            </a:p>
          </p:txBody>
        </p:sp>
        <p:sp>
          <p:nvSpPr>
            <p:cNvPr id="69" name="TextBox 68"/>
            <p:cNvSpPr txBox="1"/>
            <p:nvPr/>
          </p:nvSpPr>
          <p:spPr>
            <a:xfrm>
              <a:off x="6836988" y="1905000"/>
              <a:ext cx="1828800" cy="584775"/>
            </a:xfrm>
            <a:prstGeom prst="rect">
              <a:avLst/>
            </a:prstGeom>
            <a:noFill/>
          </p:spPr>
          <p:txBody>
            <a:bodyPr wrap="square" rtlCol="0">
              <a:spAutoFit/>
            </a:bodyPr>
            <a:lstStyle/>
            <a:p>
              <a:r>
                <a:rPr lang="en-US" sz="3200" dirty="0" smtClean="0"/>
                <a:t>μ , </a:t>
              </a:r>
              <a:r>
                <a:rPr lang="el-GR" sz="3200" dirty="0" smtClean="0"/>
                <a:t>σ</a:t>
              </a:r>
              <a:r>
                <a:rPr lang="en-US" sz="3200" dirty="0" smtClean="0"/>
                <a:t> , </a:t>
              </a:r>
              <a:r>
                <a:rPr lang="el-GR" sz="3200" dirty="0" smtClean="0"/>
                <a:t>β</a:t>
              </a:r>
              <a:endParaRPr lang="en-US" sz="3200" dirty="0"/>
            </a:p>
          </p:txBody>
        </p:sp>
        <p:sp>
          <p:nvSpPr>
            <p:cNvPr id="70" name="Up Arrow 69"/>
            <p:cNvSpPr/>
            <p:nvPr/>
          </p:nvSpPr>
          <p:spPr>
            <a:xfrm>
              <a:off x="7370388" y="2514600"/>
              <a:ext cx="304800" cy="5334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 Arrow 70"/>
            <p:cNvSpPr/>
            <p:nvPr/>
          </p:nvSpPr>
          <p:spPr>
            <a:xfrm flipV="1">
              <a:off x="5312988" y="5410200"/>
              <a:ext cx="304800" cy="5334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7"/>
            <p:cNvGrpSpPr/>
            <p:nvPr/>
          </p:nvGrpSpPr>
          <p:grpSpPr>
            <a:xfrm>
              <a:off x="4779588" y="6019800"/>
              <a:ext cx="1371600" cy="461665"/>
              <a:chOff x="4495800" y="6019800"/>
              <a:chExt cx="1371600" cy="461665"/>
            </a:xfrm>
          </p:grpSpPr>
          <p:sp>
            <p:nvSpPr>
              <p:cNvPr id="72" name="TextBox 71"/>
              <p:cNvSpPr txBox="1"/>
              <p:nvPr/>
            </p:nvSpPr>
            <p:spPr>
              <a:xfrm>
                <a:off x="4495800" y="6019800"/>
                <a:ext cx="1371600" cy="461665"/>
              </a:xfrm>
              <a:prstGeom prst="rect">
                <a:avLst/>
              </a:prstGeom>
              <a:noFill/>
            </p:spPr>
            <p:txBody>
              <a:bodyPr wrap="square" rtlCol="0">
                <a:spAutoFit/>
              </a:bodyPr>
              <a:lstStyle/>
              <a:p>
                <a:r>
                  <a:rPr lang="en-US" sz="2400" dirty="0" smtClean="0"/>
                  <a:t>x , s , b</a:t>
                </a:r>
                <a:endParaRPr lang="en-US" sz="2400" dirty="0"/>
              </a:p>
            </p:txBody>
          </p:sp>
          <p:cxnSp>
            <p:nvCxnSpPr>
              <p:cNvPr id="77" name="Straight Connector 76"/>
              <p:cNvCxnSpPr/>
              <p:nvPr/>
            </p:nvCxnSpPr>
            <p:spPr>
              <a:xfrm rot="10800000">
                <a:off x="4556098" y="616424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8" name="Rectangle 2047"/>
            <p:cNvSpPr/>
            <p:nvPr/>
          </p:nvSpPr>
          <p:spPr>
            <a:xfrm>
              <a:off x="6282546" y="3124200"/>
              <a:ext cx="2480454"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5068486" y="3306745"/>
              <a:ext cx="798914" cy="1957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0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476" y="381000"/>
            <a:ext cx="7669924" cy="931460"/>
          </a:xfrm>
        </p:spPr>
        <p:txBody>
          <a:bodyPr>
            <a:normAutofit fontScale="90000"/>
          </a:bodyPr>
          <a:lstStyle/>
          <a:p>
            <a:r>
              <a:rPr lang="en-US" dirty="0" smtClean="0"/>
              <a:t>Populations and Parameters </a:t>
            </a:r>
            <a:br>
              <a:rPr lang="en-US" dirty="0" smtClean="0"/>
            </a:br>
            <a:r>
              <a:rPr lang="en-US" dirty="0" smtClean="0"/>
              <a:t>Samples and Statistics</a:t>
            </a:r>
            <a:endParaRPr lang="en-US" dirty="0"/>
          </a:p>
        </p:txBody>
      </p:sp>
      <p:sp>
        <p:nvSpPr>
          <p:cNvPr id="4" name="Content Placeholder 3"/>
          <p:cNvSpPr>
            <a:spLocks noGrp="1"/>
          </p:cNvSpPr>
          <p:nvPr>
            <p:ph sz="half" idx="1"/>
          </p:nvPr>
        </p:nvSpPr>
        <p:spPr>
          <a:xfrm>
            <a:off x="914400" y="1705424"/>
            <a:ext cx="3749040" cy="4572000"/>
          </a:xfrm>
        </p:spPr>
        <p:txBody>
          <a:bodyPr>
            <a:normAutofit/>
          </a:bodyPr>
          <a:lstStyle/>
          <a:p>
            <a:r>
              <a:rPr lang="en-US" dirty="0" smtClean="0"/>
              <a:t>Population</a:t>
            </a:r>
          </a:p>
          <a:p>
            <a:pPr lvl="1"/>
            <a:r>
              <a:rPr lang="en-US" dirty="0" smtClean="0"/>
              <a:t>The collection of all items of interest OR more specifically:</a:t>
            </a:r>
          </a:p>
          <a:p>
            <a:pPr lvl="1"/>
            <a:r>
              <a:rPr lang="en-US" dirty="0" smtClean="0"/>
              <a:t>The measurements that would be obtained from evaluating all items of interest</a:t>
            </a:r>
          </a:p>
          <a:p>
            <a:r>
              <a:rPr lang="en-US" dirty="0" smtClean="0"/>
              <a:t>Parameter</a:t>
            </a:r>
          </a:p>
          <a:p>
            <a:pPr lvl="1"/>
            <a:r>
              <a:rPr lang="en-US" dirty="0" smtClean="0"/>
              <a:t>A summary measure obtained by using data from all elements of the population</a:t>
            </a:r>
          </a:p>
          <a:p>
            <a:pPr lvl="1"/>
            <a:r>
              <a:rPr lang="en-US" dirty="0" smtClean="0"/>
              <a:t>Usually identified with a Greek  letter (</a:t>
            </a:r>
            <a:r>
              <a:rPr lang="en-US" dirty="0" smtClean="0">
                <a:solidFill>
                  <a:schemeClr val="tx1"/>
                </a:solidFill>
                <a:latin typeface="Symbol" pitchFamily="18" charset="2"/>
              </a:rPr>
              <a:t>m, s, p, b</a:t>
            </a:r>
            <a:r>
              <a:rPr lang="en-US" baseline="-25000" dirty="0" smtClean="0">
                <a:solidFill>
                  <a:schemeClr val="tx1"/>
                </a:solidFill>
                <a:latin typeface="Georgia" pitchFamily="18" charset="0"/>
              </a:rPr>
              <a:t>0</a:t>
            </a:r>
            <a:r>
              <a:rPr lang="en-US" dirty="0" smtClean="0"/>
              <a:t>)</a:t>
            </a:r>
            <a:endParaRPr lang="en-US" dirty="0"/>
          </a:p>
        </p:txBody>
      </p:sp>
      <p:sp>
        <p:nvSpPr>
          <p:cNvPr id="5" name="Content Placeholder 4"/>
          <p:cNvSpPr>
            <a:spLocks noGrp="1"/>
          </p:cNvSpPr>
          <p:nvPr>
            <p:ph sz="half" idx="2"/>
          </p:nvPr>
        </p:nvSpPr>
        <p:spPr>
          <a:xfrm>
            <a:off x="4800600" y="1705936"/>
            <a:ext cx="4038600" cy="4681728"/>
          </a:xfrm>
        </p:spPr>
        <p:txBody>
          <a:bodyPr>
            <a:normAutofit/>
          </a:bodyPr>
          <a:lstStyle/>
          <a:p>
            <a:r>
              <a:rPr lang="en-US" dirty="0" smtClean="0"/>
              <a:t>Sample</a:t>
            </a:r>
          </a:p>
          <a:p>
            <a:pPr lvl="1"/>
            <a:r>
              <a:rPr lang="en-US" dirty="0" smtClean="0"/>
              <a:t>A subset of the population (the items actually examined) OR more specifically:</a:t>
            </a:r>
          </a:p>
          <a:p>
            <a:pPr lvl="1"/>
            <a:r>
              <a:rPr lang="en-US" dirty="0" smtClean="0"/>
              <a:t>The measurements that are obtained from the subset of the population </a:t>
            </a:r>
            <a:br>
              <a:rPr lang="en-US" dirty="0" smtClean="0"/>
            </a:br>
            <a:endParaRPr lang="en-US" dirty="0" smtClean="0"/>
          </a:p>
          <a:p>
            <a:r>
              <a:rPr lang="en-US" dirty="0" smtClean="0"/>
              <a:t>Statistic</a:t>
            </a:r>
          </a:p>
          <a:p>
            <a:pPr lvl="1"/>
            <a:r>
              <a:rPr lang="en-US" dirty="0" smtClean="0"/>
              <a:t>A summary measure obtained by using the data obtained from the sample</a:t>
            </a:r>
          </a:p>
          <a:p>
            <a:pPr lvl="1"/>
            <a:r>
              <a:rPr lang="en-US" dirty="0" smtClean="0"/>
              <a:t>Usually identified with traditional English letters </a:t>
            </a:r>
            <a:br>
              <a:rPr lang="en-US" dirty="0" smtClean="0"/>
            </a:br>
            <a:r>
              <a:rPr lang="en-US" dirty="0" smtClean="0"/>
              <a:t>(    </a:t>
            </a:r>
            <a:r>
              <a:rPr lang="en-US" dirty="0" smtClean="0">
                <a:solidFill>
                  <a:schemeClr val="tx1"/>
                </a:solidFill>
              </a:rPr>
              <a:t>,</a:t>
            </a:r>
            <a:r>
              <a:rPr lang="en-US" dirty="0" smtClean="0"/>
              <a:t> </a:t>
            </a:r>
            <a:r>
              <a:rPr lang="en-US" dirty="0" smtClean="0">
                <a:solidFill>
                  <a:schemeClr val="tx1"/>
                </a:solidFill>
              </a:rPr>
              <a:t>s, p, b</a:t>
            </a:r>
            <a:r>
              <a:rPr lang="en-US" baseline="-25000" dirty="0" smtClean="0">
                <a:solidFill>
                  <a:schemeClr val="tx1"/>
                </a:solidFill>
              </a:rPr>
              <a:t>0</a:t>
            </a:r>
            <a:r>
              <a:rPr lang="en-US" dirty="0" smtClean="0"/>
              <a:t>)</a:t>
            </a:r>
            <a:endParaRPr lang="en-US" dirty="0"/>
          </a:p>
        </p:txBody>
      </p:sp>
      <p:graphicFrame>
        <p:nvGraphicFramePr>
          <p:cNvPr id="24578" name="Object 2"/>
          <p:cNvGraphicFramePr>
            <a:graphicFrameLocks noChangeAspect="1"/>
          </p:cNvGraphicFramePr>
          <p:nvPr>
            <p:extLst>
              <p:ext uri="{D42A27DB-BD31-4B8C-83A1-F6EECF244321}">
                <p14:modId xmlns:p14="http://schemas.microsoft.com/office/powerpoint/2010/main" val="968672127"/>
              </p:ext>
            </p:extLst>
          </p:nvPr>
        </p:nvGraphicFramePr>
        <p:xfrm>
          <a:off x="5715000" y="5867400"/>
          <a:ext cx="241300" cy="254000"/>
        </p:xfrm>
        <a:graphic>
          <a:graphicData uri="http://schemas.openxmlformats.org/presentationml/2006/ole">
            <mc:AlternateContent xmlns:mc="http://schemas.openxmlformats.org/markup-compatibility/2006">
              <mc:Choice xmlns:v="urn:schemas-microsoft-com:vml" Requires="v">
                <p:oleObj spid="_x0000_s1068" name="Equation" r:id="rId3" imgW="241195" imgH="253890" progId="Equation.3">
                  <p:embed/>
                </p:oleObj>
              </mc:Choice>
              <mc:Fallback>
                <p:oleObj name="Equation" r:id="rId3" imgW="241195"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867400"/>
                        <a:ext cx="241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990B41CA-569D-40E7-8E58-026C0338B2C8}" type="slidenum">
              <a:rPr lang="en-US" smtClean="0"/>
              <a:pPr/>
              <a:t>15</a:t>
            </a:fld>
            <a:endParaRPr lang="en-US"/>
          </a:p>
        </p:txBody>
      </p:sp>
    </p:spTree>
    <p:extLst>
      <p:ext uri="{BB962C8B-B14F-4D97-AF65-F5344CB8AC3E}">
        <p14:creationId xmlns:p14="http://schemas.microsoft.com/office/powerpoint/2010/main" val="36776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Inference – Textbook Fashion</a:t>
            </a:r>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16</a:t>
            </a:fld>
            <a:endParaRPr lang="en-US" dirty="0"/>
          </a:p>
        </p:txBody>
      </p:sp>
      <p:graphicFrame>
        <p:nvGraphicFramePr>
          <p:cNvPr id="6" name="Diagram 5"/>
          <p:cNvGraphicFramePr/>
          <p:nvPr/>
        </p:nvGraphicFramePr>
        <p:xfrm>
          <a:off x="1600200" y="1885950"/>
          <a:ext cx="6705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4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4F80739-0DB4-4493-A855-1E1FF42FAE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A614935-3A95-42B9-9F08-96F22360803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D4A559E-0B25-4A4D-ACED-57A59AD276D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65204FA-2F3A-478A-8797-1D40D0E111D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330A321-E30E-4125-8D00-A77D285C92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A5E2538-80DF-4F36-A435-C763CA3D305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D36D8C28-71D5-448C-9445-26A92025CF2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CBF43FA1-1B0D-4735-843B-187FD98F7AD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DE358FD1-9387-46AD-BDA4-C3DD5444F4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Statistics for Process Studies</a:t>
            </a:r>
            <a:br>
              <a:rPr lang="en-US" dirty="0" smtClean="0"/>
            </a:br>
            <a:r>
              <a:rPr lang="en-US" dirty="0" smtClean="0"/>
              <a:t>(we’ll come back to this later)</a:t>
            </a:r>
            <a:endParaRPr lang="en-US" dirty="0"/>
          </a:p>
        </p:txBody>
      </p:sp>
      <p:sp>
        <p:nvSpPr>
          <p:cNvPr id="4" name="Content Placeholder 2"/>
          <p:cNvSpPr>
            <a:spLocks noGrp="1"/>
          </p:cNvSpPr>
          <p:nvPr>
            <p:ph sz="quarter" idx="1"/>
          </p:nvPr>
        </p:nvSpPr>
        <p:spPr>
          <a:xfrm>
            <a:off x="3548418" y="1679448"/>
            <a:ext cx="5257254" cy="4949952"/>
          </a:xfrm>
        </p:spPr>
        <p:txBody>
          <a:bodyPr>
            <a:normAutofit/>
          </a:bodyPr>
          <a:lstStyle/>
          <a:p>
            <a:r>
              <a:rPr lang="en-US" dirty="0" smtClean="0"/>
              <a:t>Two issues arise:</a:t>
            </a:r>
          </a:p>
          <a:p>
            <a:pPr lvl="1"/>
            <a:r>
              <a:rPr lang="en-US" dirty="0" smtClean="0"/>
              <a:t>Changes can occur in an on-going process while you are collecting data—i.e., you don’t know if all of your data is coming from the same population</a:t>
            </a:r>
            <a:br>
              <a:rPr lang="en-US" dirty="0" smtClean="0"/>
            </a:br>
            <a:endParaRPr lang="en-US" dirty="0" smtClean="0"/>
          </a:p>
          <a:p>
            <a:pPr lvl="1"/>
            <a:r>
              <a:rPr lang="en-US" dirty="0" smtClean="0"/>
              <a:t>Although describing past output may be useful, this is descriptive (history).  You really want to be able to know what to expect in the future—i.e., you aren’t trying to make an inference about the process as it existed while you were collecting data.</a:t>
            </a:r>
            <a:endParaRPr lang="en-US" dirty="0"/>
          </a:p>
        </p:txBody>
      </p:sp>
      <p:pic>
        <p:nvPicPr>
          <p:cNvPr id="5" name="Picture 9" descr="C:\Users\owner\AppData\Local\Microsoft\Windows\Temporary Internet Files\Content.IE5\CMG7BRSU\MCBD20026_0000[1].wmf"/>
          <p:cNvPicPr>
            <a:picLocks noChangeAspect="1" noChangeArrowheads="1"/>
          </p:cNvPicPr>
          <p:nvPr/>
        </p:nvPicPr>
        <p:blipFill>
          <a:blip r:embed="rId2" cstate="print"/>
          <a:srcRect/>
          <a:stretch>
            <a:fillRect/>
          </a:stretch>
        </p:blipFill>
        <p:spPr bwMode="auto">
          <a:xfrm>
            <a:off x="1600200" y="1917625"/>
            <a:ext cx="2049385" cy="4473598"/>
          </a:xfrm>
          <a:prstGeom prst="rect">
            <a:avLst/>
          </a:prstGeom>
          <a:noFill/>
        </p:spPr>
      </p:pic>
      <p:sp>
        <p:nvSpPr>
          <p:cNvPr id="3" name="Slide Number Placeholder 2"/>
          <p:cNvSpPr>
            <a:spLocks noGrp="1"/>
          </p:cNvSpPr>
          <p:nvPr>
            <p:ph type="sldNum" sz="quarter" idx="12"/>
          </p:nvPr>
        </p:nvSpPr>
        <p:spPr/>
        <p:txBody>
          <a:bodyPr/>
          <a:lstStyle/>
          <a:p>
            <a:fld id="{31918AB2-66A2-4142-AD96-D74904145B02}" type="slidenum">
              <a:rPr lang="en-US" smtClean="0"/>
              <a:t>17</a:t>
            </a:fld>
            <a:endParaRPr lang="en-US" dirty="0"/>
          </a:p>
        </p:txBody>
      </p:sp>
    </p:spTree>
    <p:extLst>
      <p:ext uri="{BB962C8B-B14F-4D97-AF65-F5344CB8AC3E}">
        <p14:creationId xmlns:p14="http://schemas.microsoft.com/office/powerpoint/2010/main" val="2389777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quarter" idx="1"/>
          </p:nvPr>
        </p:nvSpPr>
        <p:spPr>
          <a:xfrm>
            <a:off x="1676400" y="1676400"/>
            <a:ext cx="7239000" cy="3084786"/>
          </a:xfrm>
        </p:spPr>
        <p:txBody>
          <a:bodyPr>
            <a:normAutofit/>
          </a:bodyPr>
          <a:lstStyle/>
          <a:p>
            <a:r>
              <a:rPr lang="en-US" dirty="0" smtClean="0"/>
              <a:t>There is no such thing as “objective data.”  </a:t>
            </a:r>
            <a:br>
              <a:rPr lang="en-US" dirty="0" smtClean="0"/>
            </a:br>
            <a:r>
              <a:rPr lang="en-US" dirty="0" smtClean="0"/>
              <a:t>Someone decides: </a:t>
            </a:r>
          </a:p>
          <a:p>
            <a:pPr lvl="1"/>
            <a:r>
              <a:rPr lang="en-US" dirty="0" smtClean="0"/>
              <a:t>What data to collect</a:t>
            </a:r>
          </a:p>
          <a:p>
            <a:pPr lvl="1"/>
            <a:r>
              <a:rPr lang="en-US" dirty="0" smtClean="0"/>
              <a:t>When to collect the data</a:t>
            </a:r>
          </a:p>
          <a:p>
            <a:pPr lvl="1"/>
            <a:r>
              <a:rPr lang="en-US" dirty="0" smtClean="0"/>
              <a:t>How to collect the data</a:t>
            </a:r>
          </a:p>
          <a:p>
            <a:pPr lvl="1"/>
            <a:r>
              <a:rPr lang="en-US" dirty="0" smtClean="0"/>
              <a:t>How to define the characteristic of interest</a:t>
            </a:r>
          </a:p>
          <a:p>
            <a:r>
              <a:rPr lang="en-US" dirty="0" smtClean="0"/>
              <a:t>Some data are more objective than other data.</a:t>
            </a:r>
            <a:endParaRPr lang="en-US" dirty="0"/>
          </a:p>
        </p:txBody>
      </p:sp>
      <p:sp>
        <p:nvSpPr>
          <p:cNvPr id="4" name="TextBox 3"/>
          <p:cNvSpPr txBox="1"/>
          <p:nvPr/>
        </p:nvSpPr>
        <p:spPr>
          <a:xfrm>
            <a:off x="2330669" y="4981904"/>
            <a:ext cx="5060731" cy="1200329"/>
          </a:xfrm>
          <a:prstGeom prst="rect">
            <a:avLst/>
          </a:prstGeom>
          <a:noFill/>
        </p:spPr>
        <p:txBody>
          <a:bodyPr wrap="square" rtlCol="0">
            <a:spAutoFit/>
          </a:bodyPr>
          <a:lstStyle/>
          <a:p>
            <a:r>
              <a:rPr lang="en-US" dirty="0" smtClean="0"/>
              <a:t>Examples:  </a:t>
            </a:r>
          </a:p>
          <a:p>
            <a:r>
              <a:rPr lang="en-US" dirty="0" smtClean="0"/>
              <a:t>Write a one page paper describing _____.</a:t>
            </a:r>
          </a:p>
          <a:p>
            <a:r>
              <a:rPr lang="en-US" dirty="0" smtClean="0"/>
              <a:t>Count the pages</a:t>
            </a:r>
          </a:p>
          <a:p>
            <a:r>
              <a:rPr lang="en-US" dirty="0" smtClean="0"/>
              <a:t>What constitutes “most” of the time?</a:t>
            </a:r>
            <a:endParaRPr lang="en-US" dirty="0"/>
          </a:p>
        </p:txBody>
      </p:sp>
      <p:sp>
        <p:nvSpPr>
          <p:cNvPr id="6" name="Slide Number Placeholder 5"/>
          <p:cNvSpPr>
            <a:spLocks noGrp="1"/>
          </p:cNvSpPr>
          <p:nvPr>
            <p:ph type="sldNum" sz="quarter" idx="12"/>
          </p:nvPr>
        </p:nvSpPr>
        <p:spPr/>
        <p:txBody>
          <a:bodyPr/>
          <a:lstStyle/>
          <a:p>
            <a:fld id="{31918AB2-66A2-4142-AD96-D74904145B02}" type="slidenum">
              <a:rPr lang="en-US" smtClean="0"/>
              <a:t>18</a:t>
            </a:fld>
            <a:endParaRPr lang="en-US" dirty="0"/>
          </a:p>
        </p:txBody>
      </p:sp>
    </p:spTree>
    <p:extLst>
      <p:ext uri="{BB962C8B-B14F-4D97-AF65-F5344CB8AC3E}">
        <p14:creationId xmlns:p14="http://schemas.microsoft.com/office/powerpoint/2010/main" val="20270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24110"/>
            <a:ext cx="7238999" cy="1280890"/>
          </a:xfrm>
        </p:spPr>
        <p:txBody>
          <a:bodyPr/>
          <a:lstStyle/>
          <a:p>
            <a:r>
              <a:rPr lang="en-US" dirty="0" smtClean="0"/>
              <a:t>Characteristics of “Good” Data</a:t>
            </a:r>
            <a:endParaRPr lang="en-US" dirty="0"/>
          </a:p>
        </p:txBody>
      </p:sp>
      <p:sp>
        <p:nvSpPr>
          <p:cNvPr id="3" name="Content Placeholder 2"/>
          <p:cNvSpPr>
            <a:spLocks noGrp="1"/>
          </p:cNvSpPr>
          <p:nvPr>
            <p:ph idx="1"/>
          </p:nvPr>
        </p:nvSpPr>
        <p:spPr>
          <a:xfrm>
            <a:off x="1284351" y="1752600"/>
            <a:ext cx="5562600" cy="4343400"/>
          </a:xfrm>
        </p:spPr>
        <p:txBody>
          <a:bodyPr>
            <a:normAutofit fontScale="92500" lnSpcReduction="20000"/>
          </a:bodyPr>
          <a:lstStyle/>
          <a:p>
            <a:r>
              <a:rPr lang="en-US" dirty="0" smtClean="0"/>
              <a:t>Accuracy of measurement</a:t>
            </a:r>
          </a:p>
          <a:p>
            <a:r>
              <a:rPr lang="en-US" dirty="0" smtClean="0"/>
              <a:t>Precision of measurement</a:t>
            </a:r>
          </a:p>
          <a:p>
            <a:pPr lvl="1"/>
            <a:r>
              <a:rPr lang="en-US" dirty="0" smtClean="0"/>
              <a:t>Uses an appropriate type data (level of measurement)</a:t>
            </a:r>
          </a:p>
          <a:p>
            <a:pPr lvl="2"/>
            <a:r>
              <a:rPr lang="en-US" dirty="0" smtClean="0"/>
              <a:t>Nominal, Ordinal, Interval, Ratio</a:t>
            </a:r>
          </a:p>
          <a:p>
            <a:r>
              <a:rPr lang="en-US" dirty="0" smtClean="0"/>
              <a:t>Aligns with the characteristic of interest</a:t>
            </a:r>
          </a:p>
          <a:p>
            <a:pPr lvl="1"/>
            <a:r>
              <a:rPr lang="en-US" dirty="0" smtClean="0"/>
              <a:t>Which data is easier to collect </a:t>
            </a:r>
          </a:p>
          <a:p>
            <a:pPr lvl="2"/>
            <a:r>
              <a:rPr lang="en-US" dirty="0"/>
              <a:t>D</a:t>
            </a:r>
            <a:r>
              <a:rPr lang="en-US" dirty="0" smtClean="0"/>
              <a:t>ata on “learning”</a:t>
            </a:r>
          </a:p>
          <a:p>
            <a:pPr lvl="2"/>
            <a:r>
              <a:rPr lang="en-US" dirty="0" smtClean="0"/>
              <a:t>Data on  class sizes</a:t>
            </a:r>
          </a:p>
          <a:p>
            <a:r>
              <a:rPr lang="en-US" dirty="0" smtClean="0"/>
              <a:t>Different numbers reflect differences in the items measured</a:t>
            </a:r>
          </a:p>
          <a:p>
            <a:r>
              <a:rPr lang="en-US" dirty="0" smtClean="0"/>
              <a:t>Measurement is a yardstick for “how we are doing” rather than the “mission” </a:t>
            </a:r>
            <a:endParaRPr lang="en-US" dirty="0"/>
          </a:p>
        </p:txBody>
      </p:sp>
      <p:grpSp>
        <p:nvGrpSpPr>
          <p:cNvPr id="170" name="Group 169"/>
          <p:cNvGrpSpPr/>
          <p:nvPr/>
        </p:nvGrpSpPr>
        <p:grpSpPr>
          <a:xfrm>
            <a:off x="7116912" y="4191000"/>
            <a:ext cx="1643638" cy="2400234"/>
            <a:chOff x="5807075" y="1827213"/>
            <a:chExt cx="2273300" cy="3870325"/>
          </a:xfrm>
        </p:grpSpPr>
        <p:sp>
          <p:nvSpPr>
            <p:cNvPr id="171" name="Freeform 7"/>
            <p:cNvSpPr>
              <a:spLocks/>
            </p:cNvSpPr>
            <p:nvPr/>
          </p:nvSpPr>
          <p:spPr bwMode="auto">
            <a:xfrm>
              <a:off x="6965950" y="5492750"/>
              <a:ext cx="598488" cy="185738"/>
            </a:xfrm>
            <a:custGeom>
              <a:avLst/>
              <a:gdLst/>
              <a:ahLst/>
              <a:cxnLst>
                <a:cxn ang="0">
                  <a:pos x="15" y="98"/>
                </a:cxn>
                <a:cxn ang="0">
                  <a:pos x="26" y="81"/>
                </a:cxn>
                <a:cxn ang="0">
                  <a:pos x="31" y="67"/>
                </a:cxn>
                <a:cxn ang="0">
                  <a:pos x="31" y="49"/>
                </a:cxn>
                <a:cxn ang="0">
                  <a:pos x="41" y="32"/>
                </a:cxn>
                <a:cxn ang="0">
                  <a:pos x="57" y="18"/>
                </a:cxn>
                <a:cxn ang="0">
                  <a:pos x="62" y="0"/>
                </a:cxn>
                <a:cxn ang="0">
                  <a:pos x="46" y="46"/>
                </a:cxn>
                <a:cxn ang="0">
                  <a:pos x="46" y="77"/>
                </a:cxn>
                <a:cxn ang="0">
                  <a:pos x="62" y="81"/>
                </a:cxn>
                <a:cxn ang="0">
                  <a:pos x="62" y="63"/>
                </a:cxn>
                <a:cxn ang="0">
                  <a:pos x="72" y="46"/>
                </a:cxn>
                <a:cxn ang="0">
                  <a:pos x="93" y="18"/>
                </a:cxn>
                <a:cxn ang="0">
                  <a:pos x="88" y="63"/>
                </a:cxn>
                <a:cxn ang="0">
                  <a:pos x="82" y="84"/>
                </a:cxn>
                <a:cxn ang="0">
                  <a:pos x="93" y="91"/>
                </a:cxn>
                <a:cxn ang="0">
                  <a:pos x="113" y="84"/>
                </a:cxn>
                <a:cxn ang="0">
                  <a:pos x="124" y="56"/>
                </a:cxn>
                <a:cxn ang="0">
                  <a:pos x="129" y="42"/>
                </a:cxn>
                <a:cxn ang="0">
                  <a:pos x="144" y="49"/>
                </a:cxn>
                <a:cxn ang="0">
                  <a:pos x="149" y="70"/>
                </a:cxn>
                <a:cxn ang="0">
                  <a:pos x="165" y="84"/>
                </a:cxn>
                <a:cxn ang="0">
                  <a:pos x="191" y="70"/>
                </a:cxn>
                <a:cxn ang="0">
                  <a:pos x="206" y="53"/>
                </a:cxn>
                <a:cxn ang="0">
                  <a:pos x="227" y="70"/>
                </a:cxn>
                <a:cxn ang="0">
                  <a:pos x="252" y="70"/>
                </a:cxn>
                <a:cxn ang="0">
                  <a:pos x="268" y="49"/>
                </a:cxn>
                <a:cxn ang="0">
                  <a:pos x="283" y="84"/>
                </a:cxn>
                <a:cxn ang="0">
                  <a:pos x="304" y="81"/>
                </a:cxn>
                <a:cxn ang="0">
                  <a:pos x="324" y="67"/>
                </a:cxn>
                <a:cxn ang="0">
                  <a:pos x="335" y="74"/>
                </a:cxn>
                <a:cxn ang="0">
                  <a:pos x="355" y="109"/>
                </a:cxn>
                <a:cxn ang="0">
                  <a:pos x="371" y="109"/>
                </a:cxn>
              </a:cxnLst>
              <a:rect l="0" t="0" r="r" b="b"/>
              <a:pathLst>
                <a:path w="377" h="117">
                  <a:moveTo>
                    <a:pt x="0" y="116"/>
                  </a:moveTo>
                  <a:lnTo>
                    <a:pt x="15" y="98"/>
                  </a:lnTo>
                  <a:lnTo>
                    <a:pt x="21" y="88"/>
                  </a:lnTo>
                  <a:lnTo>
                    <a:pt x="26" y="81"/>
                  </a:lnTo>
                  <a:lnTo>
                    <a:pt x="31" y="74"/>
                  </a:lnTo>
                  <a:lnTo>
                    <a:pt x="31" y="67"/>
                  </a:lnTo>
                  <a:lnTo>
                    <a:pt x="31" y="60"/>
                  </a:lnTo>
                  <a:lnTo>
                    <a:pt x="31" y="49"/>
                  </a:lnTo>
                  <a:lnTo>
                    <a:pt x="41" y="39"/>
                  </a:lnTo>
                  <a:lnTo>
                    <a:pt x="41" y="32"/>
                  </a:lnTo>
                  <a:lnTo>
                    <a:pt x="46" y="25"/>
                  </a:lnTo>
                  <a:lnTo>
                    <a:pt x="57" y="18"/>
                  </a:lnTo>
                  <a:lnTo>
                    <a:pt x="62" y="7"/>
                  </a:lnTo>
                  <a:lnTo>
                    <a:pt x="62" y="0"/>
                  </a:lnTo>
                  <a:lnTo>
                    <a:pt x="46" y="39"/>
                  </a:lnTo>
                  <a:lnTo>
                    <a:pt x="46" y="46"/>
                  </a:lnTo>
                  <a:lnTo>
                    <a:pt x="41" y="53"/>
                  </a:lnTo>
                  <a:lnTo>
                    <a:pt x="46" y="77"/>
                  </a:lnTo>
                  <a:lnTo>
                    <a:pt x="52" y="95"/>
                  </a:lnTo>
                  <a:lnTo>
                    <a:pt x="62" y="81"/>
                  </a:lnTo>
                  <a:lnTo>
                    <a:pt x="62" y="74"/>
                  </a:lnTo>
                  <a:lnTo>
                    <a:pt x="62" y="63"/>
                  </a:lnTo>
                  <a:lnTo>
                    <a:pt x="67" y="53"/>
                  </a:lnTo>
                  <a:lnTo>
                    <a:pt x="72" y="46"/>
                  </a:lnTo>
                  <a:lnTo>
                    <a:pt x="77" y="35"/>
                  </a:lnTo>
                  <a:lnTo>
                    <a:pt x="93" y="18"/>
                  </a:lnTo>
                  <a:lnTo>
                    <a:pt x="88" y="56"/>
                  </a:lnTo>
                  <a:lnTo>
                    <a:pt x="88" y="63"/>
                  </a:lnTo>
                  <a:lnTo>
                    <a:pt x="88" y="74"/>
                  </a:lnTo>
                  <a:lnTo>
                    <a:pt x="82" y="84"/>
                  </a:lnTo>
                  <a:lnTo>
                    <a:pt x="82" y="91"/>
                  </a:lnTo>
                  <a:lnTo>
                    <a:pt x="93" y="91"/>
                  </a:lnTo>
                  <a:lnTo>
                    <a:pt x="103" y="88"/>
                  </a:lnTo>
                  <a:lnTo>
                    <a:pt x="113" y="84"/>
                  </a:lnTo>
                  <a:lnTo>
                    <a:pt x="118" y="70"/>
                  </a:lnTo>
                  <a:lnTo>
                    <a:pt x="124" y="56"/>
                  </a:lnTo>
                  <a:lnTo>
                    <a:pt x="124" y="49"/>
                  </a:lnTo>
                  <a:lnTo>
                    <a:pt x="129" y="42"/>
                  </a:lnTo>
                  <a:lnTo>
                    <a:pt x="134" y="35"/>
                  </a:lnTo>
                  <a:lnTo>
                    <a:pt x="144" y="49"/>
                  </a:lnTo>
                  <a:lnTo>
                    <a:pt x="149" y="63"/>
                  </a:lnTo>
                  <a:lnTo>
                    <a:pt x="149" y="70"/>
                  </a:lnTo>
                  <a:lnTo>
                    <a:pt x="155" y="84"/>
                  </a:lnTo>
                  <a:lnTo>
                    <a:pt x="165" y="84"/>
                  </a:lnTo>
                  <a:lnTo>
                    <a:pt x="180" y="74"/>
                  </a:lnTo>
                  <a:lnTo>
                    <a:pt x="191" y="70"/>
                  </a:lnTo>
                  <a:lnTo>
                    <a:pt x="196" y="60"/>
                  </a:lnTo>
                  <a:lnTo>
                    <a:pt x="206" y="53"/>
                  </a:lnTo>
                  <a:lnTo>
                    <a:pt x="216" y="42"/>
                  </a:lnTo>
                  <a:lnTo>
                    <a:pt x="227" y="70"/>
                  </a:lnTo>
                  <a:lnTo>
                    <a:pt x="227" y="77"/>
                  </a:lnTo>
                  <a:lnTo>
                    <a:pt x="252" y="70"/>
                  </a:lnTo>
                  <a:lnTo>
                    <a:pt x="263" y="56"/>
                  </a:lnTo>
                  <a:lnTo>
                    <a:pt x="268" y="49"/>
                  </a:lnTo>
                  <a:lnTo>
                    <a:pt x="278" y="77"/>
                  </a:lnTo>
                  <a:lnTo>
                    <a:pt x="283" y="84"/>
                  </a:lnTo>
                  <a:lnTo>
                    <a:pt x="294" y="84"/>
                  </a:lnTo>
                  <a:lnTo>
                    <a:pt x="304" y="81"/>
                  </a:lnTo>
                  <a:lnTo>
                    <a:pt x="319" y="74"/>
                  </a:lnTo>
                  <a:lnTo>
                    <a:pt x="324" y="67"/>
                  </a:lnTo>
                  <a:lnTo>
                    <a:pt x="335" y="67"/>
                  </a:lnTo>
                  <a:lnTo>
                    <a:pt x="335" y="74"/>
                  </a:lnTo>
                  <a:lnTo>
                    <a:pt x="350" y="98"/>
                  </a:lnTo>
                  <a:lnTo>
                    <a:pt x="355" y="109"/>
                  </a:lnTo>
                  <a:lnTo>
                    <a:pt x="361" y="116"/>
                  </a:lnTo>
                  <a:lnTo>
                    <a:pt x="371" y="109"/>
                  </a:lnTo>
                  <a:lnTo>
                    <a:pt x="376" y="109"/>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72" name="Rectangle 8"/>
            <p:cNvSpPr>
              <a:spLocks noChangeArrowheads="1"/>
            </p:cNvSpPr>
            <p:nvPr/>
          </p:nvSpPr>
          <p:spPr bwMode="auto">
            <a:xfrm>
              <a:off x="6883400" y="1827213"/>
              <a:ext cx="136525" cy="38608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73" name="Rectangle 9"/>
            <p:cNvSpPr>
              <a:spLocks noChangeArrowheads="1"/>
            </p:cNvSpPr>
            <p:nvPr/>
          </p:nvSpPr>
          <p:spPr bwMode="auto">
            <a:xfrm>
              <a:off x="5807075" y="1974850"/>
              <a:ext cx="2273300" cy="1531938"/>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74" name="Rectangle 10"/>
            <p:cNvSpPr>
              <a:spLocks noChangeArrowheads="1"/>
            </p:cNvSpPr>
            <p:nvPr/>
          </p:nvSpPr>
          <p:spPr bwMode="auto">
            <a:xfrm>
              <a:off x="5905500" y="2138363"/>
              <a:ext cx="2159000" cy="111833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600" dirty="0">
                  <a:latin typeface="Times New Roman" pitchFamily="18" charset="0"/>
                </a:rPr>
                <a:t>Parking Space Reserved for Drive-Thru</a:t>
              </a:r>
            </a:p>
          </p:txBody>
        </p:sp>
        <p:sp>
          <p:nvSpPr>
            <p:cNvPr id="175" name="Freeform 11"/>
            <p:cNvSpPr>
              <a:spLocks/>
            </p:cNvSpPr>
            <p:nvPr/>
          </p:nvSpPr>
          <p:spPr bwMode="auto">
            <a:xfrm>
              <a:off x="6229350" y="5454650"/>
              <a:ext cx="630238" cy="242888"/>
            </a:xfrm>
            <a:custGeom>
              <a:avLst/>
              <a:gdLst/>
              <a:ahLst/>
              <a:cxnLst>
                <a:cxn ang="0">
                  <a:pos x="380" y="129"/>
                </a:cxn>
                <a:cxn ang="0">
                  <a:pos x="369" y="106"/>
                </a:cxn>
                <a:cxn ang="0">
                  <a:pos x="363" y="88"/>
                </a:cxn>
                <a:cxn ang="0">
                  <a:pos x="363" y="64"/>
                </a:cxn>
                <a:cxn ang="0">
                  <a:pos x="353" y="41"/>
                </a:cxn>
                <a:cxn ang="0">
                  <a:pos x="336" y="23"/>
                </a:cxn>
                <a:cxn ang="0">
                  <a:pos x="331" y="0"/>
                </a:cxn>
                <a:cxn ang="0">
                  <a:pos x="347" y="60"/>
                </a:cxn>
                <a:cxn ang="0">
                  <a:pos x="347" y="101"/>
                </a:cxn>
                <a:cxn ang="0">
                  <a:pos x="331" y="106"/>
                </a:cxn>
                <a:cxn ang="0">
                  <a:pos x="331" y="83"/>
                </a:cxn>
                <a:cxn ang="0">
                  <a:pos x="320" y="60"/>
                </a:cxn>
                <a:cxn ang="0">
                  <a:pos x="298" y="23"/>
                </a:cxn>
                <a:cxn ang="0">
                  <a:pos x="304" y="83"/>
                </a:cxn>
                <a:cxn ang="0">
                  <a:pos x="309" y="111"/>
                </a:cxn>
                <a:cxn ang="0">
                  <a:pos x="298" y="120"/>
                </a:cxn>
                <a:cxn ang="0">
                  <a:pos x="277" y="111"/>
                </a:cxn>
                <a:cxn ang="0">
                  <a:pos x="266" y="74"/>
                </a:cxn>
                <a:cxn ang="0">
                  <a:pos x="260" y="55"/>
                </a:cxn>
                <a:cxn ang="0">
                  <a:pos x="244" y="64"/>
                </a:cxn>
                <a:cxn ang="0">
                  <a:pos x="239" y="92"/>
                </a:cxn>
                <a:cxn ang="0">
                  <a:pos x="222" y="111"/>
                </a:cxn>
                <a:cxn ang="0">
                  <a:pos x="195" y="92"/>
                </a:cxn>
                <a:cxn ang="0">
                  <a:pos x="179" y="69"/>
                </a:cxn>
                <a:cxn ang="0">
                  <a:pos x="157" y="92"/>
                </a:cxn>
                <a:cxn ang="0">
                  <a:pos x="130" y="92"/>
                </a:cxn>
                <a:cxn ang="0">
                  <a:pos x="114" y="64"/>
                </a:cxn>
                <a:cxn ang="0">
                  <a:pos x="98" y="111"/>
                </a:cxn>
                <a:cxn ang="0">
                  <a:pos x="76" y="106"/>
                </a:cxn>
                <a:cxn ang="0">
                  <a:pos x="54" y="88"/>
                </a:cxn>
                <a:cxn ang="0">
                  <a:pos x="43" y="97"/>
                </a:cxn>
                <a:cxn ang="0">
                  <a:pos x="22" y="143"/>
                </a:cxn>
                <a:cxn ang="0">
                  <a:pos x="5" y="143"/>
                </a:cxn>
              </a:cxnLst>
              <a:rect l="0" t="0" r="r" b="b"/>
              <a:pathLst>
                <a:path w="397" h="153">
                  <a:moveTo>
                    <a:pt x="396" y="152"/>
                  </a:moveTo>
                  <a:lnTo>
                    <a:pt x="380" y="129"/>
                  </a:lnTo>
                  <a:lnTo>
                    <a:pt x="374" y="115"/>
                  </a:lnTo>
                  <a:lnTo>
                    <a:pt x="369" y="106"/>
                  </a:lnTo>
                  <a:lnTo>
                    <a:pt x="363" y="97"/>
                  </a:lnTo>
                  <a:lnTo>
                    <a:pt x="363" y="88"/>
                  </a:lnTo>
                  <a:lnTo>
                    <a:pt x="363" y="78"/>
                  </a:lnTo>
                  <a:lnTo>
                    <a:pt x="363" y="64"/>
                  </a:lnTo>
                  <a:lnTo>
                    <a:pt x="353" y="51"/>
                  </a:lnTo>
                  <a:lnTo>
                    <a:pt x="353" y="41"/>
                  </a:lnTo>
                  <a:lnTo>
                    <a:pt x="347" y="32"/>
                  </a:lnTo>
                  <a:lnTo>
                    <a:pt x="336" y="23"/>
                  </a:lnTo>
                  <a:lnTo>
                    <a:pt x="331" y="9"/>
                  </a:lnTo>
                  <a:lnTo>
                    <a:pt x="331" y="0"/>
                  </a:lnTo>
                  <a:lnTo>
                    <a:pt x="347" y="51"/>
                  </a:lnTo>
                  <a:lnTo>
                    <a:pt x="347" y="60"/>
                  </a:lnTo>
                  <a:lnTo>
                    <a:pt x="353" y="69"/>
                  </a:lnTo>
                  <a:lnTo>
                    <a:pt x="347" y="101"/>
                  </a:lnTo>
                  <a:lnTo>
                    <a:pt x="342" y="124"/>
                  </a:lnTo>
                  <a:lnTo>
                    <a:pt x="331" y="106"/>
                  </a:lnTo>
                  <a:lnTo>
                    <a:pt x="331" y="97"/>
                  </a:lnTo>
                  <a:lnTo>
                    <a:pt x="331" y="83"/>
                  </a:lnTo>
                  <a:lnTo>
                    <a:pt x="325" y="69"/>
                  </a:lnTo>
                  <a:lnTo>
                    <a:pt x="320" y="60"/>
                  </a:lnTo>
                  <a:lnTo>
                    <a:pt x="315" y="46"/>
                  </a:lnTo>
                  <a:lnTo>
                    <a:pt x="298" y="23"/>
                  </a:lnTo>
                  <a:lnTo>
                    <a:pt x="304" y="74"/>
                  </a:lnTo>
                  <a:lnTo>
                    <a:pt x="304" y="83"/>
                  </a:lnTo>
                  <a:lnTo>
                    <a:pt x="304" y="97"/>
                  </a:lnTo>
                  <a:lnTo>
                    <a:pt x="309" y="111"/>
                  </a:lnTo>
                  <a:lnTo>
                    <a:pt x="309" y="120"/>
                  </a:lnTo>
                  <a:lnTo>
                    <a:pt x="298" y="120"/>
                  </a:lnTo>
                  <a:lnTo>
                    <a:pt x="288" y="115"/>
                  </a:lnTo>
                  <a:lnTo>
                    <a:pt x="277" y="111"/>
                  </a:lnTo>
                  <a:lnTo>
                    <a:pt x="271" y="92"/>
                  </a:lnTo>
                  <a:lnTo>
                    <a:pt x="266" y="74"/>
                  </a:lnTo>
                  <a:lnTo>
                    <a:pt x="266" y="64"/>
                  </a:lnTo>
                  <a:lnTo>
                    <a:pt x="260" y="55"/>
                  </a:lnTo>
                  <a:lnTo>
                    <a:pt x="255" y="46"/>
                  </a:lnTo>
                  <a:lnTo>
                    <a:pt x="244" y="64"/>
                  </a:lnTo>
                  <a:lnTo>
                    <a:pt x="239" y="83"/>
                  </a:lnTo>
                  <a:lnTo>
                    <a:pt x="239" y="92"/>
                  </a:lnTo>
                  <a:lnTo>
                    <a:pt x="233" y="111"/>
                  </a:lnTo>
                  <a:lnTo>
                    <a:pt x="222" y="111"/>
                  </a:lnTo>
                  <a:lnTo>
                    <a:pt x="206" y="97"/>
                  </a:lnTo>
                  <a:lnTo>
                    <a:pt x="195" y="92"/>
                  </a:lnTo>
                  <a:lnTo>
                    <a:pt x="190" y="78"/>
                  </a:lnTo>
                  <a:lnTo>
                    <a:pt x="179" y="69"/>
                  </a:lnTo>
                  <a:lnTo>
                    <a:pt x="168" y="55"/>
                  </a:lnTo>
                  <a:lnTo>
                    <a:pt x="157" y="92"/>
                  </a:lnTo>
                  <a:lnTo>
                    <a:pt x="157" y="101"/>
                  </a:lnTo>
                  <a:lnTo>
                    <a:pt x="130" y="92"/>
                  </a:lnTo>
                  <a:lnTo>
                    <a:pt x="119" y="74"/>
                  </a:lnTo>
                  <a:lnTo>
                    <a:pt x="114" y="64"/>
                  </a:lnTo>
                  <a:lnTo>
                    <a:pt x="103" y="101"/>
                  </a:lnTo>
                  <a:lnTo>
                    <a:pt x="98" y="111"/>
                  </a:lnTo>
                  <a:lnTo>
                    <a:pt x="87" y="111"/>
                  </a:lnTo>
                  <a:lnTo>
                    <a:pt x="76" y="106"/>
                  </a:lnTo>
                  <a:lnTo>
                    <a:pt x="60" y="97"/>
                  </a:lnTo>
                  <a:lnTo>
                    <a:pt x="54" y="88"/>
                  </a:lnTo>
                  <a:lnTo>
                    <a:pt x="43" y="88"/>
                  </a:lnTo>
                  <a:lnTo>
                    <a:pt x="43" y="97"/>
                  </a:lnTo>
                  <a:lnTo>
                    <a:pt x="27" y="129"/>
                  </a:lnTo>
                  <a:lnTo>
                    <a:pt x="22" y="143"/>
                  </a:lnTo>
                  <a:lnTo>
                    <a:pt x="16" y="152"/>
                  </a:lnTo>
                  <a:lnTo>
                    <a:pt x="5" y="143"/>
                  </a:lnTo>
                  <a:lnTo>
                    <a:pt x="0" y="143"/>
                  </a:lnTo>
                </a:path>
              </a:pathLst>
            </a:custGeom>
            <a:noFill/>
            <a:ln w="12700" cap="rnd" cmpd="sng">
              <a:solidFill>
                <a:schemeClr val="tx1"/>
              </a:solidFill>
              <a:prstDash val="solid"/>
              <a:round/>
              <a:headEnd type="none" w="sm" len="sm"/>
              <a:tailEnd type="none" w="sm" len="sm"/>
            </a:ln>
            <a:effectLst/>
          </p:spPr>
          <p:txBody>
            <a:bodyPr/>
            <a:lstStyle/>
            <a:p>
              <a:endParaRPr lang="en-US"/>
            </a:p>
          </p:txBody>
        </p:sp>
      </p:grpSp>
      <p:sp>
        <p:nvSpPr>
          <p:cNvPr id="176" name="Slide Number Placeholder 175"/>
          <p:cNvSpPr>
            <a:spLocks noGrp="1"/>
          </p:cNvSpPr>
          <p:nvPr>
            <p:ph type="sldNum" sz="quarter" idx="12"/>
          </p:nvPr>
        </p:nvSpPr>
        <p:spPr/>
        <p:txBody>
          <a:bodyPr/>
          <a:lstStyle/>
          <a:p>
            <a:fld id="{31918AB2-66A2-4142-AD96-D74904145B02}" type="slidenum">
              <a:rPr lang="en-US" smtClean="0"/>
              <a:t>19</a:t>
            </a:fld>
            <a:endParaRPr lang="en-US" dirty="0"/>
          </a:p>
        </p:txBody>
      </p:sp>
      <p:pic>
        <p:nvPicPr>
          <p:cNvPr id="12" name="Picture 11"/>
          <p:cNvPicPr>
            <a:picLocks noChangeAspect="1"/>
          </p:cNvPicPr>
          <p:nvPr/>
        </p:nvPicPr>
        <p:blipFill>
          <a:blip r:embed="rId3"/>
          <a:stretch>
            <a:fillRect/>
          </a:stretch>
        </p:blipFill>
        <p:spPr>
          <a:xfrm>
            <a:off x="6400800" y="2514601"/>
            <a:ext cx="2627572" cy="1282132"/>
          </a:xfrm>
          <a:prstGeom prst="rect">
            <a:avLst/>
          </a:prstGeom>
        </p:spPr>
      </p:pic>
      <p:pic>
        <p:nvPicPr>
          <p:cNvPr id="13" name="Picture 12"/>
          <p:cNvPicPr>
            <a:picLocks noChangeAspect="1"/>
          </p:cNvPicPr>
          <p:nvPr/>
        </p:nvPicPr>
        <p:blipFill rotWithShape="1">
          <a:blip r:embed="rId3"/>
          <a:srcRect l="52717"/>
          <a:stretch/>
        </p:blipFill>
        <p:spPr>
          <a:xfrm>
            <a:off x="7162550" y="1752600"/>
            <a:ext cx="1598000" cy="1649121"/>
          </a:xfrm>
          <a:prstGeom prst="rect">
            <a:avLst/>
          </a:prstGeom>
        </p:spPr>
      </p:pic>
    </p:spTree>
    <p:extLst>
      <p:ext uri="{BB962C8B-B14F-4D97-AF65-F5344CB8AC3E}">
        <p14:creationId xmlns:p14="http://schemas.microsoft.com/office/powerpoint/2010/main" val="34912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Material</a:t>
            </a:r>
            <a:endParaRPr lang="en-US" dirty="0"/>
          </a:p>
        </p:txBody>
      </p:sp>
      <p:sp>
        <p:nvSpPr>
          <p:cNvPr id="3" name="Content Placeholder 2"/>
          <p:cNvSpPr>
            <a:spLocks noGrp="1"/>
          </p:cNvSpPr>
          <p:nvPr>
            <p:ph idx="1"/>
          </p:nvPr>
        </p:nvSpPr>
        <p:spPr>
          <a:xfrm>
            <a:off x="1942415" y="1752600"/>
            <a:ext cx="6591985" cy="4495800"/>
          </a:xfrm>
        </p:spPr>
        <p:txBody>
          <a:bodyPr>
            <a:normAutofit/>
          </a:bodyPr>
          <a:lstStyle/>
          <a:p>
            <a:r>
              <a:rPr lang="en-US" dirty="0" smtClean="0"/>
              <a:t>Keller book</a:t>
            </a:r>
          </a:p>
          <a:p>
            <a:pPr lvl="1"/>
            <a:r>
              <a:rPr lang="en-US" dirty="0" smtClean="0"/>
              <a:t>Chapter 1:  Overview of where we use data</a:t>
            </a:r>
          </a:p>
          <a:p>
            <a:pPr lvl="1"/>
            <a:r>
              <a:rPr lang="en-US" dirty="0" smtClean="0"/>
              <a:t>Chapter 2, Section 1:  Levels of measurement</a:t>
            </a:r>
          </a:p>
          <a:p>
            <a:pPr lvl="1"/>
            <a:r>
              <a:rPr lang="en-US" dirty="0" smtClean="0"/>
              <a:t>Chapters 2 and 3:  To recognize various types of graphs and the data needed to construct them [These chapters also tie to the Information Segment of the course]</a:t>
            </a:r>
          </a:p>
          <a:p>
            <a:pPr lvl="1"/>
            <a:r>
              <a:rPr lang="en-US" dirty="0" smtClean="0"/>
              <a:t>Chapter 4:  For distinction between using data to describe samples and </a:t>
            </a:r>
            <a:r>
              <a:rPr lang="en-US" dirty="0"/>
              <a:t>populations </a:t>
            </a:r>
            <a:r>
              <a:rPr lang="en-US" dirty="0" smtClean="0"/>
              <a:t>[</a:t>
            </a:r>
            <a:r>
              <a:rPr lang="en-US" dirty="0"/>
              <a:t>T</a:t>
            </a:r>
            <a:r>
              <a:rPr lang="en-US" dirty="0" smtClean="0"/>
              <a:t>his chapter </a:t>
            </a:r>
            <a:r>
              <a:rPr lang="en-US" dirty="0"/>
              <a:t>also </a:t>
            </a:r>
            <a:r>
              <a:rPr lang="en-US" dirty="0" smtClean="0"/>
              <a:t>ties </a:t>
            </a:r>
            <a:r>
              <a:rPr lang="en-US" dirty="0"/>
              <a:t>to the Information Segment of the </a:t>
            </a:r>
            <a:r>
              <a:rPr lang="en-US" dirty="0" smtClean="0"/>
              <a:t>course.]</a:t>
            </a:r>
          </a:p>
          <a:p>
            <a:r>
              <a:rPr lang="en-US" dirty="0" smtClean="0"/>
              <a:t>Other </a:t>
            </a:r>
          </a:p>
          <a:p>
            <a:pPr lvl="1"/>
            <a:r>
              <a:rPr lang="en-US" dirty="0" smtClean="0"/>
              <a:t>Supporting material for using JMP</a:t>
            </a:r>
          </a:p>
        </p:txBody>
      </p:sp>
      <p:sp>
        <p:nvSpPr>
          <p:cNvPr id="5" name="Slide Number Placeholder 4"/>
          <p:cNvSpPr>
            <a:spLocks noGrp="1"/>
          </p:cNvSpPr>
          <p:nvPr>
            <p:ph type="sldNum" sz="quarter" idx="12"/>
          </p:nvPr>
        </p:nvSpPr>
        <p:spPr/>
        <p:txBody>
          <a:bodyPr/>
          <a:lstStyle/>
          <a:p>
            <a:fld id="{31918AB2-66A2-4142-AD96-D74904145B02}" type="slidenum">
              <a:rPr lang="en-US" smtClean="0"/>
              <a:t>2</a:t>
            </a:fld>
            <a:endParaRPr lang="en-US" dirty="0"/>
          </a:p>
        </p:txBody>
      </p:sp>
    </p:spTree>
    <p:extLst>
      <p:ext uri="{BB962C8B-B14F-4D97-AF65-F5344CB8AC3E}">
        <p14:creationId xmlns:p14="http://schemas.microsoft.com/office/powerpoint/2010/main" val="103254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Definitions</a:t>
            </a:r>
            <a:endParaRPr lang="en-US" dirty="0"/>
          </a:p>
        </p:txBody>
      </p:sp>
      <p:sp>
        <p:nvSpPr>
          <p:cNvPr id="3" name="Content Placeholder 2"/>
          <p:cNvSpPr>
            <a:spLocks noGrp="1"/>
          </p:cNvSpPr>
          <p:nvPr>
            <p:ph sz="quarter" idx="1"/>
          </p:nvPr>
        </p:nvSpPr>
        <p:spPr>
          <a:xfrm>
            <a:off x="1828800" y="5181600"/>
            <a:ext cx="6324600" cy="762000"/>
          </a:xfrm>
        </p:spPr>
        <p:txBody>
          <a:bodyPr>
            <a:normAutofit/>
          </a:bodyPr>
          <a:lstStyle/>
          <a:p>
            <a:r>
              <a:rPr lang="en-US" dirty="0" smtClean="0"/>
              <a:t>Tells:  what to measure, how to measure, when to measure, and how to interpret the result</a:t>
            </a:r>
          </a:p>
          <a:p>
            <a:pPr marL="0" indent="0">
              <a:buNone/>
            </a:pPr>
            <a:endParaRPr lang="en-US" dirty="0" smtClean="0"/>
          </a:p>
          <a:p>
            <a:pPr>
              <a:buNone/>
            </a:pPr>
            <a:endParaRPr lang="en-US" dirty="0" smtClean="0"/>
          </a:p>
        </p:txBody>
      </p:sp>
      <p:sp>
        <p:nvSpPr>
          <p:cNvPr id="4" name="TextBox 3"/>
          <p:cNvSpPr txBox="1"/>
          <p:nvPr/>
        </p:nvSpPr>
        <p:spPr>
          <a:xfrm>
            <a:off x="2743200" y="5943600"/>
            <a:ext cx="4778022" cy="646331"/>
          </a:xfrm>
          <a:prstGeom prst="rect">
            <a:avLst/>
          </a:prstGeom>
          <a:noFill/>
        </p:spPr>
        <p:txBody>
          <a:bodyPr wrap="square" rtlCol="0">
            <a:spAutoFit/>
          </a:bodyPr>
          <a:lstStyle/>
          <a:p>
            <a:r>
              <a:rPr lang="en-US" dirty="0" smtClean="0"/>
              <a:t>Suppose you were told to determine the number of windows in the building.</a:t>
            </a:r>
            <a:endParaRPr lang="en-US" dirty="0"/>
          </a:p>
        </p:txBody>
      </p:sp>
      <p:sp>
        <p:nvSpPr>
          <p:cNvPr id="5" name="Slide Number Placeholder 4"/>
          <p:cNvSpPr>
            <a:spLocks noGrp="1"/>
          </p:cNvSpPr>
          <p:nvPr>
            <p:ph type="sldNum" sz="quarter" idx="12"/>
          </p:nvPr>
        </p:nvSpPr>
        <p:spPr/>
        <p:txBody>
          <a:bodyPr/>
          <a:lstStyle/>
          <a:p>
            <a:fld id="{31918AB2-66A2-4142-AD96-D74904145B02}" type="slidenum">
              <a:rPr lang="en-US" smtClean="0"/>
              <a:t>20</a:t>
            </a:fld>
            <a:endParaRPr lang="en-US" dirty="0"/>
          </a:p>
        </p:txBody>
      </p:sp>
      <p:pic>
        <p:nvPicPr>
          <p:cNvPr id="6" name="Picture 5"/>
          <p:cNvPicPr/>
          <p:nvPr/>
        </p:nvPicPr>
        <p:blipFill rotWithShape="1">
          <a:blip r:embed="rId2"/>
          <a:srcRect b="17971"/>
          <a:stretch/>
        </p:blipFill>
        <p:spPr>
          <a:xfrm>
            <a:off x="1828800" y="1181131"/>
            <a:ext cx="5943600" cy="3695670"/>
          </a:xfrm>
          <a:prstGeom prst="rect">
            <a:avLst/>
          </a:prstGeom>
        </p:spPr>
      </p:pic>
    </p:spTree>
    <p:extLst>
      <p:ext uri="{BB962C8B-B14F-4D97-AF65-F5344CB8AC3E}">
        <p14:creationId xmlns:p14="http://schemas.microsoft.com/office/powerpoint/2010/main" val="602534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14" y="274638"/>
            <a:ext cx="7682186" cy="1143000"/>
          </a:xfrm>
        </p:spPr>
        <p:txBody>
          <a:bodyPr>
            <a:normAutofit fontScale="90000"/>
          </a:bodyPr>
          <a:lstStyle/>
          <a:p>
            <a:r>
              <a:rPr lang="en-US" dirty="0" smtClean="0"/>
              <a:t>What vehicle is the “most stolen?”</a:t>
            </a:r>
            <a:endParaRPr lang="en-US" dirty="0"/>
          </a:p>
        </p:txBody>
      </p:sp>
      <p:sp>
        <p:nvSpPr>
          <p:cNvPr id="3" name="Content Placeholder 2"/>
          <p:cNvSpPr>
            <a:spLocks noGrp="1"/>
          </p:cNvSpPr>
          <p:nvPr>
            <p:ph sz="quarter" idx="1"/>
          </p:nvPr>
        </p:nvSpPr>
        <p:spPr>
          <a:xfrm>
            <a:off x="1942415" y="1777532"/>
            <a:ext cx="6591985" cy="3777622"/>
          </a:xfrm>
        </p:spPr>
        <p:txBody>
          <a:bodyPr/>
          <a:lstStyle/>
          <a:p>
            <a:r>
              <a:rPr lang="en-US" dirty="0" smtClean="0"/>
              <a:t>If you were asked to compile a list of “most stolen” vehicles, how would you go about ranking vehicles?</a:t>
            </a:r>
          </a:p>
          <a:p>
            <a:pPr lvl="1"/>
            <a:r>
              <a:rPr lang="en-US" dirty="0" smtClean="0"/>
              <a:t>What is a “vehicle?”</a:t>
            </a:r>
          </a:p>
          <a:p>
            <a:pPr lvl="1"/>
            <a:r>
              <a:rPr lang="en-US" dirty="0" smtClean="0"/>
              <a:t>When is a vehicle considered stolen?</a:t>
            </a:r>
          </a:p>
          <a:p>
            <a:pPr lvl="1"/>
            <a:r>
              <a:rPr lang="en-US" dirty="0" smtClean="0"/>
              <a:t>What level of detail and period of time will you use?</a:t>
            </a:r>
          </a:p>
          <a:p>
            <a:pPr lvl="1"/>
            <a:r>
              <a:rPr lang="en-US" dirty="0" smtClean="0"/>
              <a:t>Are rankings based on raw counts or on relative counts?</a:t>
            </a:r>
          </a:p>
          <a:p>
            <a:pPr lvl="1"/>
            <a:endParaRPr lang="en-US" dirty="0"/>
          </a:p>
        </p:txBody>
      </p:sp>
      <p:pic>
        <p:nvPicPr>
          <p:cNvPr id="3074" name="Picture 2" descr="C:\Users\kmelton\AppData\Local\Microsoft\Windows\Temporary Internet Files\Content.IE5\72WR7MO7\MP900403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72200" y="5105838"/>
            <a:ext cx="2265437" cy="15156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owner\AppData\Local\Microsoft\Windows\Temporary Internet Files\Content.IE5\CZESYTES\MP900438719[1].jpg"/>
          <p:cNvPicPr>
            <a:picLocks noChangeAspect="1" noChangeArrowheads="1"/>
          </p:cNvPicPr>
          <p:nvPr/>
        </p:nvPicPr>
        <p:blipFill>
          <a:blip r:embed="rId3" cstate="print"/>
          <a:srcRect t="19937" b="7911"/>
          <a:stretch>
            <a:fillRect/>
          </a:stretch>
        </p:blipFill>
        <p:spPr bwMode="auto">
          <a:xfrm>
            <a:off x="1752600" y="5157208"/>
            <a:ext cx="2100679" cy="1515680"/>
          </a:xfrm>
          <a:prstGeom prst="rect">
            <a:avLst/>
          </a:prstGeom>
          <a:noFill/>
        </p:spPr>
      </p:pic>
      <p:sp>
        <p:nvSpPr>
          <p:cNvPr id="4" name="Slide Number Placeholder 3"/>
          <p:cNvSpPr>
            <a:spLocks noGrp="1"/>
          </p:cNvSpPr>
          <p:nvPr>
            <p:ph type="sldNum" sz="quarter" idx="12"/>
          </p:nvPr>
        </p:nvSpPr>
        <p:spPr/>
        <p:txBody>
          <a:bodyPr/>
          <a:lstStyle/>
          <a:p>
            <a:fld id="{31918AB2-66A2-4142-AD96-D74904145B02}" type="slidenum">
              <a:rPr lang="en-US" smtClean="0"/>
              <a:t>21</a:t>
            </a:fld>
            <a:endParaRPr lang="en-US" dirty="0"/>
          </a:p>
        </p:txBody>
      </p:sp>
    </p:spTree>
    <p:extLst>
      <p:ext uri="{BB962C8B-B14F-4D97-AF65-F5344CB8AC3E}">
        <p14:creationId xmlns:p14="http://schemas.microsoft.com/office/powerpoint/2010/main" val="3319490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4300" y="245239"/>
            <a:ext cx="3886200" cy="2862322"/>
          </a:xfrm>
          <a:prstGeom prst="rect">
            <a:avLst/>
          </a:prstGeom>
        </p:spPr>
        <p:txBody>
          <a:bodyPr wrap="square">
            <a:spAutoFit/>
          </a:bodyPr>
          <a:lstStyle/>
          <a:p>
            <a:r>
              <a:rPr lang="en-US" dirty="0"/>
              <a:t>Ford F-250 crew 4WD</a:t>
            </a:r>
          </a:p>
          <a:p>
            <a:r>
              <a:rPr lang="en-US" dirty="0"/>
              <a:t>Chevrolet Silverado 1500 crew</a:t>
            </a:r>
          </a:p>
          <a:p>
            <a:r>
              <a:rPr lang="en-US" dirty="0"/>
              <a:t>Chevrolet Avalanche 1500</a:t>
            </a:r>
          </a:p>
          <a:p>
            <a:r>
              <a:rPr lang="en-US" dirty="0"/>
              <a:t>GMC Sierra 1500 crew</a:t>
            </a:r>
          </a:p>
          <a:p>
            <a:r>
              <a:rPr lang="en-US" dirty="0"/>
              <a:t>Ford F-350 crew 4WD</a:t>
            </a:r>
          </a:p>
          <a:p>
            <a:r>
              <a:rPr lang="en-US" dirty="0"/>
              <a:t>Cadillac Escalade 4WD</a:t>
            </a:r>
          </a:p>
          <a:p>
            <a:r>
              <a:rPr lang="en-US" dirty="0"/>
              <a:t>Chevrolet Suburban 1500</a:t>
            </a:r>
          </a:p>
          <a:p>
            <a:r>
              <a:rPr lang="en-US" dirty="0"/>
              <a:t>GMC Sierra 1500 extended cab</a:t>
            </a:r>
          </a:p>
          <a:p>
            <a:r>
              <a:rPr lang="en-US" dirty="0"/>
              <a:t>GMC Yukon</a:t>
            </a:r>
          </a:p>
          <a:p>
            <a:r>
              <a:rPr lang="en-US" dirty="0"/>
              <a:t>Chevrolet Tahoe</a:t>
            </a:r>
          </a:p>
        </p:txBody>
      </p:sp>
      <p:sp>
        <p:nvSpPr>
          <p:cNvPr id="5" name="Rectangle 4"/>
          <p:cNvSpPr/>
          <p:nvPr/>
        </p:nvSpPr>
        <p:spPr>
          <a:xfrm>
            <a:off x="1384300" y="3429000"/>
            <a:ext cx="3949700" cy="2862322"/>
          </a:xfrm>
          <a:prstGeom prst="rect">
            <a:avLst/>
          </a:prstGeom>
        </p:spPr>
        <p:txBody>
          <a:bodyPr wrap="square">
            <a:spAutoFit/>
          </a:bodyPr>
          <a:lstStyle/>
          <a:p>
            <a:r>
              <a:rPr lang="en-US" dirty="0"/>
              <a:t>1994 Honda Accord</a:t>
            </a:r>
          </a:p>
          <a:p>
            <a:r>
              <a:rPr lang="en-US" dirty="0"/>
              <a:t>1998 Honda Civic</a:t>
            </a:r>
          </a:p>
          <a:p>
            <a:r>
              <a:rPr lang="en-US" dirty="0"/>
              <a:t>2006 Ford Full Size Pickup</a:t>
            </a:r>
          </a:p>
          <a:p>
            <a:r>
              <a:rPr lang="en-US" dirty="0"/>
              <a:t>1991 Toyota Camry</a:t>
            </a:r>
          </a:p>
          <a:p>
            <a:r>
              <a:rPr lang="en-US" dirty="0"/>
              <a:t>2000 Dodge Caravan</a:t>
            </a:r>
          </a:p>
          <a:p>
            <a:r>
              <a:rPr lang="en-US" dirty="0"/>
              <a:t>1994 Acura Integra</a:t>
            </a:r>
          </a:p>
          <a:p>
            <a:r>
              <a:rPr lang="en-US" dirty="0"/>
              <a:t>1999 Chevrolet Full Size Pickup</a:t>
            </a:r>
          </a:p>
          <a:p>
            <a:r>
              <a:rPr lang="en-US" dirty="0"/>
              <a:t>2004 Dodge Full Size Pickup</a:t>
            </a:r>
          </a:p>
          <a:p>
            <a:r>
              <a:rPr lang="en-US" dirty="0"/>
              <a:t>2002 Ford Explorer</a:t>
            </a:r>
          </a:p>
          <a:p>
            <a:r>
              <a:rPr lang="en-US" dirty="0"/>
              <a:t>1994 Nissan Sentra</a:t>
            </a:r>
          </a:p>
        </p:txBody>
      </p:sp>
      <p:sp>
        <p:nvSpPr>
          <p:cNvPr id="6" name="Rectangle 5"/>
          <p:cNvSpPr/>
          <p:nvPr/>
        </p:nvSpPr>
        <p:spPr>
          <a:xfrm>
            <a:off x="5810250" y="245239"/>
            <a:ext cx="3060700" cy="2862322"/>
          </a:xfrm>
          <a:prstGeom prst="rect">
            <a:avLst/>
          </a:prstGeom>
        </p:spPr>
        <p:txBody>
          <a:bodyPr wrap="square">
            <a:spAutoFit/>
          </a:bodyPr>
          <a:lstStyle/>
          <a:p>
            <a:r>
              <a:rPr lang="en-US" dirty="0"/>
              <a:t>Toyota Camry/Solara</a:t>
            </a:r>
          </a:p>
          <a:p>
            <a:r>
              <a:rPr lang="en-US" dirty="0"/>
              <a:t>Toyota Corolla</a:t>
            </a:r>
          </a:p>
          <a:p>
            <a:r>
              <a:rPr lang="en-US" dirty="0"/>
              <a:t>Chevrolet Impala</a:t>
            </a:r>
          </a:p>
          <a:p>
            <a:r>
              <a:rPr lang="en-US" dirty="0"/>
              <a:t>Dodge Charger</a:t>
            </a:r>
          </a:p>
          <a:p>
            <a:r>
              <a:rPr lang="en-US" dirty="0"/>
              <a:t>Chevrolet Malibu</a:t>
            </a:r>
          </a:p>
          <a:p>
            <a:r>
              <a:rPr lang="en-US" dirty="0"/>
              <a:t>Ford Fusion</a:t>
            </a:r>
          </a:p>
          <a:p>
            <a:r>
              <a:rPr lang="en-US" dirty="0"/>
              <a:t>Nissan Altima</a:t>
            </a:r>
          </a:p>
          <a:p>
            <a:r>
              <a:rPr lang="en-US" dirty="0"/>
              <a:t>Ford Focus</a:t>
            </a:r>
          </a:p>
          <a:p>
            <a:r>
              <a:rPr lang="en-US" dirty="0"/>
              <a:t>Chevrolet Cobalt</a:t>
            </a:r>
          </a:p>
          <a:p>
            <a:r>
              <a:rPr lang="en-US" dirty="0"/>
              <a:t>Honda Civic</a:t>
            </a:r>
          </a:p>
        </p:txBody>
      </p:sp>
      <p:sp>
        <p:nvSpPr>
          <p:cNvPr id="7" name="Rectangle 6"/>
          <p:cNvSpPr/>
          <p:nvPr/>
        </p:nvSpPr>
        <p:spPr>
          <a:xfrm>
            <a:off x="5810250" y="3429000"/>
            <a:ext cx="2952750" cy="2862322"/>
          </a:xfrm>
          <a:prstGeom prst="rect">
            <a:avLst/>
          </a:prstGeom>
        </p:spPr>
        <p:txBody>
          <a:bodyPr wrap="square">
            <a:spAutoFit/>
          </a:bodyPr>
          <a:lstStyle/>
          <a:p>
            <a:r>
              <a:rPr lang="en-US" dirty="0"/>
              <a:t>Dodge Charger</a:t>
            </a:r>
          </a:p>
          <a:p>
            <a:r>
              <a:rPr lang="en-US" dirty="0"/>
              <a:t>Pontiac G6</a:t>
            </a:r>
          </a:p>
          <a:p>
            <a:r>
              <a:rPr lang="en-US" dirty="0"/>
              <a:t>Chevrolet Impala</a:t>
            </a:r>
          </a:p>
          <a:p>
            <a:r>
              <a:rPr lang="en-US" dirty="0"/>
              <a:t>CHRYSLER 300</a:t>
            </a:r>
          </a:p>
          <a:p>
            <a:r>
              <a:rPr lang="en-US" dirty="0"/>
              <a:t>Infiniti FX35</a:t>
            </a:r>
          </a:p>
          <a:p>
            <a:r>
              <a:rPr lang="en-US" dirty="0"/>
              <a:t>Mitsubishi </a:t>
            </a:r>
            <a:r>
              <a:rPr lang="en-US" dirty="0" err="1"/>
              <a:t>Galant</a:t>
            </a:r>
            <a:endParaRPr lang="en-US" dirty="0"/>
          </a:p>
          <a:p>
            <a:r>
              <a:rPr lang="en-US" dirty="0"/>
              <a:t>Chrysler Sebring</a:t>
            </a:r>
          </a:p>
          <a:p>
            <a:r>
              <a:rPr lang="en-US" dirty="0"/>
              <a:t>Lexus SC</a:t>
            </a:r>
          </a:p>
          <a:p>
            <a:r>
              <a:rPr lang="en-US" dirty="0"/>
              <a:t>Dodge Avenger</a:t>
            </a:r>
          </a:p>
          <a:p>
            <a:r>
              <a:rPr lang="en-US" dirty="0"/>
              <a:t>Kia Rio</a:t>
            </a:r>
          </a:p>
        </p:txBody>
      </p:sp>
      <p:sp>
        <p:nvSpPr>
          <p:cNvPr id="8" name="TextBox 7"/>
          <p:cNvSpPr txBox="1"/>
          <p:nvPr/>
        </p:nvSpPr>
        <p:spPr>
          <a:xfrm>
            <a:off x="4519442" y="1054100"/>
            <a:ext cx="622300" cy="830997"/>
          </a:xfrm>
          <a:prstGeom prst="rect">
            <a:avLst/>
          </a:prstGeom>
          <a:noFill/>
        </p:spPr>
        <p:txBody>
          <a:bodyPr wrap="square" rtlCol="0">
            <a:spAutoFit/>
          </a:bodyPr>
          <a:lstStyle/>
          <a:p>
            <a:r>
              <a:rPr lang="en-US" sz="4800" dirty="0" smtClean="0"/>
              <a:t>1</a:t>
            </a:r>
            <a:endParaRPr lang="en-US" sz="4800" dirty="0"/>
          </a:p>
        </p:txBody>
      </p:sp>
      <p:sp>
        <p:nvSpPr>
          <p:cNvPr id="9" name="TextBox 8"/>
          <p:cNvSpPr txBox="1"/>
          <p:nvPr/>
        </p:nvSpPr>
        <p:spPr>
          <a:xfrm>
            <a:off x="4519442" y="3585339"/>
            <a:ext cx="622300" cy="830997"/>
          </a:xfrm>
          <a:prstGeom prst="rect">
            <a:avLst/>
          </a:prstGeom>
          <a:noFill/>
        </p:spPr>
        <p:txBody>
          <a:bodyPr wrap="square" rtlCol="0">
            <a:spAutoFit/>
          </a:bodyPr>
          <a:lstStyle/>
          <a:p>
            <a:r>
              <a:rPr lang="en-US" sz="4800" dirty="0" smtClean="0"/>
              <a:t>2</a:t>
            </a:r>
            <a:endParaRPr lang="en-US" sz="4800" dirty="0"/>
          </a:p>
        </p:txBody>
      </p:sp>
      <p:sp>
        <p:nvSpPr>
          <p:cNvPr id="10" name="TextBox 9"/>
          <p:cNvSpPr txBox="1"/>
          <p:nvPr/>
        </p:nvSpPr>
        <p:spPr>
          <a:xfrm>
            <a:off x="8058150" y="3585339"/>
            <a:ext cx="622300" cy="830997"/>
          </a:xfrm>
          <a:prstGeom prst="rect">
            <a:avLst/>
          </a:prstGeom>
          <a:noFill/>
        </p:spPr>
        <p:txBody>
          <a:bodyPr wrap="square" rtlCol="0">
            <a:spAutoFit/>
          </a:bodyPr>
          <a:lstStyle/>
          <a:p>
            <a:r>
              <a:rPr lang="en-US" sz="4800" dirty="0" smtClean="0"/>
              <a:t>4</a:t>
            </a:r>
            <a:endParaRPr lang="en-US" sz="4800" dirty="0"/>
          </a:p>
        </p:txBody>
      </p:sp>
      <p:sp>
        <p:nvSpPr>
          <p:cNvPr id="11" name="TextBox 10"/>
          <p:cNvSpPr txBox="1"/>
          <p:nvPr/>
        </p:nvSpPr>
        <p:spPr>
          <a:xfrm>
            <a:off x="8058150" y="1054100"/>
            <a:ext cx="622300" cy="830997"/>
          </a:xfrm>
          <a:prstGeom prst="rect">
            <a:avLst/>
          </a:prstGeom>
          <a:noFill/>
        </p:spPr>
        <p:txBody>
          <a:bodyPr wrap="square" rtlCol="0">
            <a:spAutoFit/>
          </a:bodyPr>
          <a:lstStyle/>
          <a:p>
            <a:r>
              <a:rPr lang="en-US" sz="4800" dirty="0" smtClean="0"/>
              <a:t>3</a:t>
            </a:r>
            <a:endParaRPr lang="en-US" sz="4800" dirty="0"/>
          </a:p>
        </p:txBody>
      </p:sp>
      <p:sp>
        <p:nvSpPr>
          <p:cNvPr id="2" name="Slide Number Placeholder 1"/>
          <p:cNvSpPr>
            <a:spLocks noGrp="1"/>
          </p:cNvSpPr>
          <p:nvPr>
            <p:ph type="sldNum" sz="quarter" idx="12"/>
          </p:nvPr>
        </p:nvSpPr>
        <p:spPr/>
        <p:txBody>
          <a:bodyPr/>
          <a:lstStyle/>
          <a:p>
            <a:fld id="{990B41CA-569D-40E7-8E58-026C0338B2C8}" type="slidenum">
              <a:rPr lang="en-US" smtClean="0"/>
              <a:pPr/>
              <a:t>22</a:t>
            </a:fld>
            <a:endParaRPr lang="en-US"/>
          </a:p>
        </p:txBody>
      </p:sp>
    </p:spTree>
    <p:extLst>
      <p:ext uri="{BB962C8B-B14F-4D97-AF65-F5344CB8AC3E}">
        <p14:creationId xmlns:p14="http://schemas.microsoft.com/office/powerpoint/2010/main" val="638750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Stolen Cars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sz="2800" dirty="0"/>
              <a:t>Highway Loss Data </a:t>
            </a:r>
            <a:r>
              <a:rPr lang="en-US" sz="2800" dirty="0" smtClean="0"/>
              <a:t>Institute - Vehicles </a:t>
            </a:r>
            <a:r>
              <a:rPr lang="en-US" sz="2800" dirty="0"/>
              <a:t>with the highest theft claim rates (2012</a:t>
            </a:r>
            <a:r>
              <a:rPr lang="en-US" sz="2800" dirty="0" smtClean="0"/>
              <a:t>)</a:t>
            </a:r>
          </a:p>
          <a:p>
            <a:pPr lvl="1"/>
            <a:r>
              <a:rPr lang="en-US" dirty="0" smtClean="0"/>
              <a:t>Based on reported claims from insurance (and do not distinguish between contents and vehicle thefts)</a:t>
            </a:r>
          </a:p>
          <a:p>
            <a:pPr lvl="1"/>
            <a:r>
              <a:rPr lang="en-US" sz="1700" dirty="0" smtClean="0">
                <a:hlinkClick r:id="rId2"/>
              </a:rPr>
              <a:t>http://www.bizjournals.com/nashville/morning_call/2013/07/car-thieves-top-10-favorites-least.html</a:t>
            </a:r>
            <a:endParaRPr lang="en-US" sz="1700" dirty="0" smtClean="0"/>
          </a:p>
          <a:p>
            <a:r>
              <a:rPr lang="en-US" sz="2800" dirty="0"/>
              <a:t>National Insurance Crime </a:t>
            </a:r>
            <a:r>
              <a:rPr lang="en-US" sz="2800" dirty="0" smtClean="0"/>
              <a:t>Bureau – Most </a:t>
            </a:r>
            <a:r>
              <a:rPr lang="en-US" sz="2800" dirty="0"/>
              <a:t>stolen vehicles (2011</a:t>
            </a:r>
            <a:r>
              <a:rPr lang="en-US" sz="2800" dirty="0" smtClean="0"/>
              <a:t>)</a:t>
            </a:r>
          </a:p>
          <a:p>
            <a:pPr lvl="1"/>
            <a:r>
              <a:rPr lang="en-US" dirty="0" smtClean="0"/>
              <a:t>Based on vehicle thefts reported to law enforcement</a:t>
            </a:r>
          </a:p>
          <a:p>
            <a:pPr lvl="1"/>
            <a:r>
              <a:rPr lang="en-US" sz="1700" dirty="0" smtClean="0">
                <a:hlinkClick r:id="rId3"/>
              </a:rPr>
              <a:t>https://www.nicb.org/newsroom/nicb_campaigns/hot%E2%80%93wheels</a:t>
            </a:r>
            <a:endParaRPr lang="en-US" sz="1700" dirty="0" smtClean="0"/>
          </a:p>
          <a:p>
            <a:r>
              <a:rPr lang="en-US" sz="2800" dirty="0" smtClean="0"/>
              <a:t>National Highway Traffic Safety Administration – Most stolen vehicles (2010)</a:t>
            </a:r>
          </a:p>
          <a:p>
            <a:pPr lvl="1"/>
            <a:r>
              <a:rPr lang="en-US" dirty="0" smtClean="0"/>
              <a:t>Based on FBI data on reported vehicle thefts</a:t>
            </a:r>
          </a:p>
          <a:p>
            <a:pPr lvl="1"/>
            <a:r>
              <a:rPr lang="en-US" sz="1700" dirty="0" smtClean="0">
                <a:hlinkClick r:id="rId4"/>
              </a:rPr>
              <a:t>http://www.nhtsa.gov/apps/jsp/theft/index.htm</a:t>
            </a:r>
            <a:r>
              <a:rPr lang="en-US" sz="1700" dirty="0" smtClean="0"/>
              <a:t> </a:t>
            </a:r>
          </a:p>
          <a:p>
            <a:r>
              <a:rPr lang="en-US" sz="2800" dirty="0"/>
              <a:t>National Highway Traffic Safety Administration – Most stolen vehicles </a:t>
            </a:r>
            <a:r>
              <a:rPr lang="en-US" sz="2800" dirty="0" smtClean="0"/>
              <a:t>(2010)</a:t>
            </a:r>
          </a:p>
          <a:p>
            <a:pPr lvl="1"/>
            <a:r>
              <a:rPr lang="en-US" dirty="0" smtClean="0"/>
              <a:t>Based on FBI data on reported vehicle thefts per 1000 produced</a:t>
            </a:r>
            <a:endParaRPr lang="en-US" dirty="0"/>
          </a:p>
          <a:p>
            <a:endParaRPr lang="en-US" sz="2800" dirty="0" smtClean="0"/>
          </a:p>
          <a:p>
            <a:endParaRPr lang="en-US" sz="2800" dirty="0" smtClean="0"/>
          </a:p>
          <a:p>
            <a:endParaRPr lang="en-US" sz="2800" dirty="0"/>
          </a:p>
          <a:p>
            <a:endParaRPr lang="en-US" sz="2800" dirty="0" smtClean="0"/>
          </a:p>
          <a:p>
            <a:endParaRPr lang="en-US" sz="2800" dirty="0"/>
          </a:p>
          <a:p>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23</a:t>
            </a:fld>
            <a:endParaRPr lang="en-US" dirty="0"/>
          </a:p>
        </p:txBody>
      </p:sp>
    </p:spTree>
    <p:extLst>
      <p:ext uri="{BB962C8B-B14F-4D97-AF65-F5344CB8AC3E}">
        <p14:creationId xmlns:p14="http://schemas.microsoft.com/office/powerpoint/2010/main" val="3538771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Thinking Defined</a:t>
            </a:r>
            <a:endParaRPr lang="en-US" dirty="0"/>
          </a:p>
        </p:txBody>
      </p:sp>
      <p:sp>
        <p:nvSpPr>
          <p:cNvPr id="3" name="Content Placeholder 2"/>
          <p:cNvSpPr>
            <a:spLocks noGrp="1"/>
          </p:cNvSpPr>
          <p:nvPr>
            <p:ph sz="quarter" idx="1"/>
          </p:nvPr>
        </p:nvSpPr>
        <p:spPr>
          <a:xfrm>
            <a:off x="1752600" y="1524000"/>
            <a:ext cx="7086600" cy="4889518"/>
          </a:xfrm>
        </p:spPr>
        <p:txBody>
          <a:bodyPr>
            <a:normAutofit lnSpcReduction="10000"/>
          </a:bodyPr>
          <a:lstStyle/>
          <a:p>
            <a:pPr marL="0" indent="0">
              <a:buFontTx/>
              <a:buNone/>
            </a:pPr>
            <a:r>
              <a:rPr lang="en-US" sz="2800" dirty="0" smtClean="0"/>
              <a:t>A philosophy of learning and action based on the following fundamental principles</a:t>
            </a:r>
          </a:p>
          <a:p>
            <a:pPr lvl="1"/>
            <a:r>
              <a:rPr lang="en-US" sz="2400" dirty="0" smtClean="0"/>
              <a:t>All work occurs in a system of interconnected processes</a:t>
            </a:r>
          </a:p>
          <a:p>
            <a:pPr lvl="1"/>
            <a:r>
              <a:rPr lang="en-US" sz="2400" dirty="0" smtClean="0"/>
              <a:t>Variation exists in all processes </a:t>
            </a:r>
          </a:p>
          <a:p>
            <a:pPr lvl="1"/>
            <a:r>
              <a:rPr lang="en-US" sz="2400" dirty="0" smtClean="0"/>
              <a:t>Understanding and reducing variation are keys to success</a:t>
            </a:r>
            <a:br>
              <a:rPr lang="en-US" sz="24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en-US" sz="1800" dirty="0" smtClean="0"/>
              <a:t>American Society for Quality</a:t>
            </a:r>
            <a:br>
              <a:rPr lang="en-US" sz="1800" dirty="0" smtClean="0"/>
            </a:br>
            <a:r>
              <a:rPr lang="en-US" sz="1800" dirty="0" smtClean="0"/>
              <a:t>					</a:t>
            </a:r>
            <a:r>
              <a:rPr lang="en-US" sz="1800" i="1" dirty="0" smtClean="0"/>
              <a:t>Glossary of Statistical Terms </a:t>
            </a:r>
            <a:r>
              <a:rPr lang="en-US" sz="1800" dirty="0" smtClean="0"/>
              <a:t>(1996)</a:t>
            </a:r>
          </a:p>
          <a:p>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24</a:t>
            </a:fld>
            <a:endParaRPr lang="en-US" dirty="0"/>
          </a:p>
        </p:txBody>
      </p:sp>
    </p:spTree>
    <p:extLst>
      <p:ext uri="{BB962C8B-B14F-4D97-AF65-F5344CB8AC3E}">
        <p14:creationId xmlns:p14="http://schemas.microsoft.com/office/powerpoint/2010/main" val="323101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620000" cy="1280890"/>
          </a:xfrm>
        </p:spPr>
        <p:txBody>
          <a:bodyPr>
            <a:normAutofit/>
          </a:bodyPr>
          <a:lstStyle/>
          <a:p>
            <a:r>
              <a:rPr lang="en-US" sz="3400" dirty="0" smtClean="0"/>
              <a:t>Components of Statistical Thinking</a:t>
            </a:r>
            <a:endParaRPr lang="en-US" sz="3400" dirty="0"/>
          </a:p>
        </p:txBody>
      </p:sp>
      <p:sp>
        <p:nvSpPr>
          <p:cNvPr id="3" name="Content Placeholder 2"/>
          <p:cNvSpPr>
            <a:spLocks noGrp="1"/>
          </p:cNvSpPr>
          <p:nvPr>
            <p:ph sz="quarter" idx="1"/>
          </p:nvPr>
        </p:nvSpPr>
        <p:spPr>
          <a:xfrm>
            <a:off x="1633728" y="1676400"/>
            <a:ext cx="7357873" cy="4953000"/>
          </a:xfrm>
        </p:spPr>
        <p:txBody>
          <a:bodyPr>
            <a:normAutofit fontScale="77500" lnSpcReduction="20000"/>
          </a:bodyPr>
          <a:lstStyle/>
          <a:p>
            <a:r>
              <a:rPr lang="en-US" sz="2800" dirty="0" smtClean="0"/>
              <a:t>All work occurs in a system of interconnected processes</a:t>
            </a:r>
          </a:p>
          <a:p>
            <a:pPr lvl="1"/>
            <a:r>
              <a:rPr lang="en-US" sz="2400" dirty="0" smtClean="0"/>
              <a:t>Changes in one process often impact other processes</a:t>
            </a:r>
          </a:p>
          <a:p>
            <a:pPr lvl="1"/>
            <a:r>
              <a:rPr lang="en-US" sz="2400" dirty="0" smtClean="0"/>
              <a:t>Optimization of individual processes does not guarantee optimization of the entire system</a:t>
            </a:r>
          </a:p>
          <a:p>
            <a:r>
              <a:rPr lang="en-US" sz="2800" dirty="0" smtClean="0"/>
              <a:t>Variation exists in all processes</a:t>
            </a:r>
          </a:p>
          <a:p>
            <a:pPr lvl="1"/>
            <a:r>
              <a:rPr lang="en-US" sz="2300" dirty="0" smtClean="0"/>
              <a:t>Some variation is “built in”—a function of how the process is designed</a:t>
            </a:r>
          </a:p>
          <a:p>
            <a:pPr lvl="1"/>
            <a:r>
              <a:rPr lang="en-US" sz="2300" dirty="0" smtClean="0"/>
              <a:t>Some variation is special—sporadic in nature</a:t>
            </a:r>
          </a:p>
          <a:p>
            <a:r>
              <a:rPr lang="en-US" sz="2800" dirty="0" smtClean="0"/>
              <a:t>Understanding and reducing variation are keys to success</a:t>
            </a:r>
          </a:p>
          <a:p>
            <a:pPr lvl="1"/>
            <a:r>
              <a:rPr lang="en-US" sz="2400" dirty="0" smtClean="0"/>
              <a:t>Example:  Consider the task of forming groups/teams</a:t>
            </a:r>
          </a:p>
          <a:p>
            <a:pPr lvl="2"/>
            <a:r>
              <a:rPr lang="en-US" sz="2100" dirty="0" smtClean="0"/>
              <a:t>What needs to be similar across members of the group/team?</a:t>
            </a:r>
          </a:p>
          <a:p>
            <a:pPr lvl="2"/>
            <a:r>
              <a:rPr lang="en-US" sz="2100" dirty="0" smtClean="0"/>
              <a:t>What variation needs to be included in the group/team?</a:t>
            </a:r>
          </a:p>
          <a:p>
            <a:pPr lvl="1">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1918AB2-66A2-4142-AD96-D74904145B02}" type="slidenum">
              <a:rPr lang="en-US" smtClean="0"/>
              <a:t>25</a:t>
            </a:fld>
            <a:endParaRPr lang="en-US" dirty="0"/>
          </a:p>
        </p:txBody>
      </p:sp>
    </p:spTree>
    <p:extLst>
      <p:ext uri="{BB962C8B-B14F-4D97-AF65-F5344CB8AC3E}">
        <p14:creationId xmlns:p14="http://schemas.microsoft.com/office/powerpoint/2010/main" val="3976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Statistical Thinking Applied to Data Collection</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Many important aspects of the work environment cannot be measured…but they can be managed.</a:t>
            </a:r>
          </a:p>
          <a:p>
            <a:pPr lvl="1"/>
            <a:r>
              <a:rPr lang="en-US" dirty="0" smtClean="0"/>
              <a:t>Understanding concepts of statistical thinking can help us make decisions that are good for the organization.</a:t>
            </a:r>
          </a:p>
          <a:p>
            <a:r>
              <a:rPr lang="en-US" dirty="0" smtClean="0"/>
              <a:t>Data collection (and measurement) is just one component of a larger process. </a:t>
            </a:r>
          </a:p>
          <a:p>
            <a:r>
              <a:rPr lang="en-US" dirty="0" smtClean="0"/>
              <a:t>The purpose of collecting data will influence how data should be collected; or the data available will influence what conclusions can be drawn from the data.</a:t>
            </a:r>
          </a:p>
        </p:txBody>
      </p:sp>
      <p:sp>
        <p:nvSpPr>
          <p:cNvPr id="2" name="Slide Number Placeholder 1"/>
          <p:cNvSpPr>
            <a:spLocks noGrp="1"/>
          </p:cNvSpPr>
          <p:nvPr>
            <p:ph type="sldNum" sz="quarter" idx="12"/>
          </p:nvPr>
        </p:nvSpPr>
        <p:spPr/>
        <p:txBody>
          <a:bodyPr/>
          <a:lstStyle/>
          <a:p>
            <a:fld id="{31918AB2-66A2-4142-AD96-D74904145B02}" type="slidenum">
              <a:rPr lang="en-US" smtClean="0"/>
              <a:t>26</a:t>
            </a:fld>
            <a:endParaRPr lang="en-US" dirty="0"/>
          </a:p>
        </p:txBody>
      </p:sp>
    </p:spTree>
    <p:extLst>
      <p:ext uri="{BB962C8B-B14F-4D97-AF65-F5344CB8AC3E}">
        <p14:creationId xmlns:p14="http://schemas.microsoft.com/office/powerpoint/2010/main" val="1592172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42414" y="1176338"/>
            <a:ext cx="3197533" cy="576262"/>
          </a:xfrm>
        </p:spPr>
        <p:txBody>
          <a:bodyPr/>
          <a:lstStyle/>
          <a:p>
            <a:r>
              <a:rPr lang="en-US" dirty="0" smtClean="0"/>
              <a:t>Purpose</a:t>
            </a:r>
            <a:endParaRPr lang="en-US" dirty="0"/>
          </a:p>
        </p:txBody>
      </p:sp>
      <p:sp>
        <p:nvSpPr>
          <p:cNvPr id="7" name="Content Placeholder 6"/>
          <p:cNvSpPr>
            <a:spLocks noGrp="1"/>
          </p:cNvSpPr>
          <p:nvPr>
            <p:ph sz="half" idx="2"/>
          </p:nvPr>
        </p:nvSpPr>
        <p:spPr>
          <a:xfrm>
            <a:off x="1942415" y="1908228"/>
            <a:ext cx="3197532" cy="4187772"/>
          </a:xfrm>
        </p:spPr>
        <p:txBody>
          <a:bodyPr>
            <a:normAutofit fontScale="92500" lnSpcReduction="10000"/>
          </a:bodyPr>
          <a:lstStyle/>
          <a:p>
            <a:r>
              <a:rPr lang="en-US" dirty="0" smtClean="0"/>
              <a:t>Is your goal:</a:t>
            </a:r>
          </a:p>
          <a:p>
            <a:pPr marL="628650" lvl="1"/>
            <a:r>
              <a:rPr lang="en-US" dirty="0" smtClean="0"/>
              <a:t>To describe a well defined group</a:t>
            </a:r>
          </a:p>
          <a:p>
            <a:pPr marL="914400" lvl="2"/>
            <a:r>
              <a:rPr lang="en-US" dirty="0" smtClean="0"/>
              <a:t>Where you </a:t>
            </a:r>
            <a:r>
              <a:rPr lang="en-US" dirty="0" smtClean="0"/>
              <a:t>can’t obtain data </a:t>
            </a:r>
            <a:r>
              <a:rPr lang="en-US" dirty="0" smtClean="0"/>
              <a:t>on every item in the group (population)</a:t>
            </a:r>
          </a:p>
          <a:p>
            <a:pPr marL="914400" lvl="2"/>
            <a:r>
              <a:rPr lang="en-US" dirty="0" smtClean="0"/>
              <a:t>Where you will only be able to obtain data on part of the items in the group (using a sample to infer to the population)</a:t>
            </a:r>
          </a:p>
          <a:p>
            <a:pPr marL="628650" lvl="1"/>
            <a:r>
              <a:rPr lang="en-US" dirty="0" smtClean="0"/>
              <a:t>To understand a process well enough to say something about potential future performance? </a:t>
            </a:r>
            <a:endParaRPr lang="en-US" dirty="0"/>
          </a:p>
          <a:p>
            <a:pPr marL="914400" lvl="2"/>
            <a:r>
              <a:rPr lang="en-US" dirty="0" smtClean="0"/>
              <a:t>Addressing process stability and improvement</a:t>
            </a:r>
          </a:p>
          <a:p>
            <a:endParaRPr lang="en-US" dirty="0"/>
          </a:p>
        </p:txBody>
      </p:sp>
      <p:sp>
        <p:nvSpPr>
          <p:cNvPr id="8" name="Text Placeholder 7"/>
          <p:cNvSpPr>
            <a:spLocks noGrp="1"/>
          </p:cNvSpPr>
          <p:nvPr>
            <p:ph type="body" sz="quarter" idx="3"/>
          </p:nvPr>
        </p:nvSpPr>
        <p:spPr>
          <a:xfrm>
            <a:off x="5333716" y="1173110"/>
            <a:ext cx="3195678" cy="576262"/>
          </a:xfrm>
        </p:spPr>
        <p:txBody>
          <a:bodyPr/>
          <a:lstStyle/>
          <a:p>
            <a:r>
              <a:rPr lang="en-US" dirty="0" smtClean="0"/>
              <a:t>Statistical Thinking</a:t>
            </a:r>
            <a:endParaRPr lang="en-US" dirty="0"/>
          </a:p>
        </p:txBody>
      </p:sp>
      <p:sp>
        <p:nvSpPr>
          <p:cNvPr id="9" name="Content Placeholder 8"/>
          <p:cNvSpPr>
            <a:spLocks noGrp="1"/>
          </p:cNvSpPr>
          <p:nvPr>
            <p:ph sz="quarter" idx="4"/>
          </p:nvPr>
        </p:nvSpPr>
        <p:spPr>
          <a:xfrm>
            <a:off x="5333715" y="1905000"/>
            <a:ext cx="3195680" cy="4191000"/>
          </a:xfrm>
        </p:spPr>
        <p:txBody>
          <a:bodyPr>
            <a:normAutofit fontScale="92500" lnSpcReduction="10000"/>
          </a:bodyPr>
          <a:lstStyle/>
          <a:p>
            <a:r>
              <a:rPr lang="en-US" dirty="0" smtClean="0"/>
              <a:t>Identifying the items </a:t>
            </a:r>
            <a:r>
              <a:rPr lang="en-US" dirty="0" smtClean="0"/>
              <a:t>you would like to be able to describe</a:t>
            </a:r>
            <a:endParaRPr lang="en-US" dirty="0" smtClean="0"/>
          </a:p>
          <a:p>
            <a:r>
              <a:rPr lang="en-US" dirty="0" smtClean="0"/>
              <a:t>Determining the variables of interest</a:t>
            </a:r>
          </a:p>
          <a:p>
            <a:r>
              <a:rPr lang="en-US" dirty="0" smtClean="0"/>
              <a:t>Operational definitions</a:t>
            </a:r>
          </a:p>
          <a:p>
            <a:r>
              <a:rPr lang="en-US" dirty="0" smtClean="0"/>
              <a:t>Sampling plans</a:t>
            </a:r>
          </a:p>
          <a:p>
            <a:r>
              <a:rPr lang="en-US" dirty="0" smtClean="0"/>
              <a:t>Identifying issues that can arise in data collection</a:t>
            </a:r>
          </a:p>
          <a:p>
            <a:r>
              <a:rPr lang="en-US" dirty="0" smtClean="0"/>
              <a:t>Recognizing sources of variation </a:t>
            </a:r>
          </a:p>
          <a:p>
            <a:pPr lvl="1"/>
            <a:r>
              <a:rPr lang="en-US" dirty="0" smtClean="0"/>
              <a:t>Due to sampling</a:t>
            </a:r>
          </a:p>
          <a:p>
            <a:pPr lvl="1"/>
            <a:r>
              <a:rPr lang="en-US" dirty="0" smtClean="0"/>
              <a:t>In addition to sampling</a:t>
            </a:r>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27</a:t>
            </a:fld>
            <a:endParaRPr lang="en-US" dirty="0"/>
          </a:p>
        </p:txBody>
      </p:sp>
      <p:sp>
        <p:nvSpPr>
          <p:cNvPr id="10" name="TextBox 9"/>
          <p:cNvSpPr txBox="1"/>
          <p:nvPr/>
        </p:nvSpPr>
        <p:spPr>
          <a:xfrm>
            <a:off x="1942414" y="381000"/>
            <a:ext cx="6586980" cy="646331"/>
          </a:xfrm>
          <a:prstGeom prst="rect">
            <a:avLst/>
          </a:prstGeom>
          <a:noFill/>
        </p:spPr>
        <p:txBody>
          <a:bodyPr wrap="square" rtlCol="0">
            <a:spAutoFit/>
          </a:bodyPr>
          <a:lstStyle/>
          <a:p>
            <a:r>
              <a:rPr lang="en-US" sz="3600" dirty="0" smtClean="0"/>
              <a:t>Collecting Data</a:t>
            </a:r>
            <a:endParaRPr lang="en-US" sz="3600" dirty="0"/>
          </a:p>
        </p:txBody>
      </p:sp>
    </p:spTree>
    <p:extLst>
      <p:ext uri="{BB962C8B-B14F-4D97-AF65-F5344CB8AC3E}">
        <p14:creationId xmlns:p14="http://schemas.microsoft.com/office/powerpoint/2010/main" val="199898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42414" y="1176338"/>
            <a:ext cx="3197533" cy="576262"/>
          </a:xfrm>
        </p:spPr>
        <p:txBody>
          <a:bodyPr/>
          <a:lstStyle/>
          <a:p>
            <a:r>
              <a:rPr lang="en-US" dirty="0" smtClean="0"/>
              <a:t>Purpose</a:t>
            </a:r>
            <a:endParaRPr lang="en-US" dirty="0"/>
          </a:p>
        </p:txBody>
      </p:sp>
      <p:sp>
        <p:nvSpPr>
          <p:cNvPr id="7" name="Content Placeholder 6"/>
          <p:cNvSpPr>
            <a:spLocks noGrp="1"/>
          </p:cNvSpPr>
          <p:nvPr>
            <p:ph sz="half" idx="2"/>
          </p:nvPr>
        </p:nvSpPr>
        <p:spPr>
          <a:xfrm>
            <a:off x="1676400" y="1905000"/>
            <a:ext cx="3428377" cy="4648200"/>
          </a:xfrm>
        </p:spPr>
        <p:txBody>
          <a:bodyPr>
            <a:normAutofit/>
          </a:bodyPr>
          <a:lstStyle/>
          <a:p>
            <a:r>
              <a:rPr lang="en-US" dirty="0" smtClean="0"/>
              <a:t>Is your goal:</a:t>
            </a:r>
          </a:p>
          <a:p>
            <a:pPr lvl="1"/>
            <a:r>
              <a:rPr lang="en-US" dirty="0" smtClean="0"/>
              <a:t>To describe that data set</a:t>
            </a:r>
          </a:p>
          <a:p>
            <a:pPr lvl="1"/>
            <a:r>
              <a:rPr lang="en-US" dirty="0" smtClean="0"/>
              <a:t>To gain insight into the larger group that is represented by that data set</a:t>
            </a:r>
          </a:p>
          <a:p>
            <a:pPr lvl="1"/>
            <a:r>
              <a:rPr lang="en-US" dirty="0" smtClean="0"/>
              <a:t>To make decisions about actions that will apply to other times/places</a:t>
            </a:r>
          </a:p>
          <a:p>
            <a:endParaRPr lang="en-US" dirty="0"/>
          </a:p>
        </p:txBody>
      </p:sp>
      <p:sp>
        <p:nvSpPr>
          <p:cNvPr id="8" name="Text Placeholder 7"/>
          <p:cNvSpPr>
            <a:spLocks noGrp="1"/>
          </p:cNvSpPr>
          <p:nvPr>
            <p:ph type="body" sz="quarter" idx="3"/>
          </p:nvPr>
        </p:nvSpPr>
        <p:spPr>
          <a:xfrm>
            <a:off x="5333716" y="1173110"/>
            <a:ext cx="3195678" cy="576262"/>
          </a:xfrm>
        </p:spPr>
        <p:txBody>
          <a:bodyPr/>
          <a:lstStyle/>
          <a:p>
            <a:r>
              <a:rPr lang="en-US" dirty="0" smtClean="0"/>
              <a:t>Statistical Thinking</a:t>
            </a:r>
            <a:endParaRPr lang="en-US" dirty="0"/>
          </a:p>
        </p:txBody>
      </p:sp>
      <p:sp>
        <p:nvSpPr>
          <p:cNvPr id="9" name="Content Placeholder 8"/>
          <p:cNvSpPr>
            <a:spLocks noGrp="1"/>
          </p:cNvSpPr>
          <p:nvPr>
            <p:ph sz="quarter" idx="4"/>
          </p:nvPr>
        </p:nvSpPr>
        <p:spPr>
          <a:xfrm>
            <a:off x="5333714" y="1905000"/>
            <a:ext cx="3505485" cy="4800600"/>
          </a:xfrm>
        </p:spPr>
        <p:txBody>
          <a:bodyPr>
            <a:normAutofit fontScale="92500" lnSpcReduction="20000"/>
          </a:bodyPr>
          <a:lstStyle/>
          <a:p>
            <a:r>
              <a:rPr lang="en-US" dirty="0" smtClean="0"/>
              <a:t>Selecting the appropriate data set for the question to be answered</a:t>
            </a:r>
          </a:p>
          <a:p>
            <a:r>
              <a:rPr lang="en-US" dirty="0" smtClean="0"/>
              <a:t>Understanding the data collection process</a:t>
            </a:r>
          </a:p>
          <a:p>
            <a:pPr lvl="1"/>
            <a:r>
              <a:rPr lang="en-US" dirty="0" smtClean="0"/>
              <a:t>Where (physical location and item specific)</a:t>
            </a:r>
          </a:p>
          <a:p>
            <a:pPr lvl="1"/>
            <a:r>
              <a:rPr lang="en-US" dirty="0" smtClean="0"/>
              <a:t>When (date, point in a production process, ...) </a:t>
            </a:r>
          </a:p>
          <a:p>
            <a:pPr lvl="1"/>
            <a:r>
              <a:rPr lang="en-US" dirty="0" smtClean="0"/>
              <a:t>How (method of sampling, contact, measurement, …)</a:t>
            </a:r>
          </a:p>
          <a:p>
            <a:pPr lvl="1"/>
            <a:r>
              <a:rPr lang="en-US" dirty="0" smtClean="0"/>
              <a:t>by whom </a:t>
            </a:r>
          </a:p>
          <a:p>
            <a:r>
              <a:rPr lang="en-US" dirty="0" smtClean="0"/>
              <a:t>Knowing the operational definitions </a:t>
            </a:r>
          </a:p>
          <a:p>
            <a:r>
              <a:rPr lang="en-US" dirty="0" smtClean="0"/>
              <a:t>Assessing bias and error that could be inherent in the methods used to obtain the data</a:t>
            </a:r>
          </a:p>
          <a:p>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28</a:t>
            </a:fld>
            <a:endParaRPr lang="en-US" dirty="0"/>
          </a:p>
        </p:txBody>
      </p:sp>
      <p:sp>
        <p:nvSpPr>
          <p:cNvPr id="10" name="TextBox 9"/>
          <p:cNvSpPr txBox="1"/>
          <p:nvPr/>
        </p:nvSpPr>
        <p:spPr>
          <a:xfrm>
            <a:off x="1942414" y="381000"/>
            <a:ext cx="6586980" cy="646331"/>
          </a:xfrm>
          <a:prstGeom prst="rect">
            <a:avLst/>
          </a:prstGeom>
          <a:noFill/>
        </p:spPr>
        <p:txBody>
          <a:bodyPr wrap="square" rtlCol="0">
            <a:spAutoFit/>
          </a:bodyPr>
          <a:lstStyle/>
          <a:p>
            <a:r>
              <a:rPr lang="en-US" sz="3600" dirty="0" smtClean="0"/>
              <a:t>Using Existing Data</a:t>
            </a:r>
            <a:endParaRPr lang="en-US" sz="3600" dirty="0"/>
          </a:p>
        </p:txBody>
      </p:sp>
    </p:spTree>
    <p:extLst>
      <p:ext uri="{BB962C8B-B14F-4D97-AF65-F5344CB8AC3E}">
        <p14:creationId xmlns:p14="http://schemas.microsoft.com/office/powerpoint/2010/main" val="1902701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Moving from Data to Information</a:t>
            </a:r>
            <a:endParaRPr lang="en-US" dirty="0"/>
          </a:p>
        </p:txBody>
      </p:sp>
      <p:sp>
        <p:nvSpPr>
          <p:cNvPr id="9" name="Content Placeholder 8"/>
          <p:cNvSpPr>
            <a:spLocks noGrp="1"/>
          </p:cNvSpPr>
          <p:nvPr>
            <p:ph idx="1"/>
          </p:nvPr>
        </p:nvSpPr>
        <p:spPr>
          <a:xfrm>
            <a:off x="1371600" y="2133600"/>
            <a:ext cx="6284399" cy="4267200"/>
          </a:xfrm>
        </p:spPr>
        <p:txBody>
          <a:bodyPr>
            <a:normAutofit lnSpcReduction="10000"/>
          </a:bodyPr>
          <a:lstStyle/>
          <a:p>
            <a:r>
              <a:rPr lang="en-US" dirty="0" smtClean="0"/>
              <a:t>Graphical Approaches</a:t>
            </a:r>
          </a:p>
          <a:p>
            <a:r>
              <a:rPr lang="en-US" dirty="0" smtClean="0"/>
              <a:t>Numerical Summary Measures</a:t>
            </a:r>
          </a:p>
          <a:p>
            <a:pPr lvl="1"/>
            <a:r>
              <a:rPr lang="en-US" dirty="0" smtClean="0"/>
              <a:t>For the data at hand (a sample)</a:t>
            </a:r>
          </a:p>
          <a:p>
            <a:pPr lvl="1"/>
            <a:r>
              <a:rPr lang="en-US" dirty="0" smtClean="0"/>
              <a:t>To say something about </a:t>
            </a:r>
            <a:br>
              <a:rPr lang="en-US" dirty="0" smtClean="0"/>
            </a:br>
            <a:r>
              <a:rPr lang="en-US" dirty="0" smtClean="0"/>
              <a:t>the population</a:t>
            </a:r>
          </a:p>
          <a:p>
            <a:pPr lvl="2"/>
            <a:r>
              <a:rPr lang="en-US" dirty="0" smtClean="0"/>
              <a:t>Estimate a parameter</a:t>
            </a:r>
          </a:p>
          <a:p>
            <a:pPr lvl="2"/>
            <a:r>
              <a:rPr lang="en-US" dirty="0" smtClean="0"/>
              <a:t>Test a hypothesis</a:t>
            </a:r>
          </a:p>
          <a:p>
            <a:r>
              <a:rPr lang="en-US" dirty="0" smtClean="0"/>
              <a:t>NOTE:  We will return to the Data Segment to address the collection of data for inference after we look at the following topics:</a:t>
            </a:r>
          </a:p>
          <a:p>
            <a:pPr lvl="1"/>
            <a:r>
              <a:rPr lang="en-US" dirty="0" smtClean="0"/>
              <a:t>Graphical summary of data</a:t>
            </a:r>
          </a:p>
          <a:p>
            <a:pPr lvl="1"/>
            <a:r>
              <a:rPr lang="en-US" dirty="0" smtClean="0"/>
              <a:t>Numerical summary of data</a:t>
            </a:r>
          </a:p>
          <a:p>
            <a:pPr lvl="1"/>
            <a:endParaRPr lang="en-US" dirty="0"/>
          </a:p>
        </p:txBody>
      </p:sp>
      <p:sp>
        <p:nvSpPr>
          <p:cNvPr id="7" name="Slide Number Placeholder 6"/>
          <p:cNvSpPr>
            <a:spLocks noGrp="1"/>
          </p:cNvSpPr>
          <p:nvPr>
            <p:ph type="sldNum" sz="quarter" idx="12"/>
          </p:nvPr>
        </p:nvSpPr>
        <p:spPr/>
        <p:txBody>
          <a:bodyPr/>
          <a:lstStyle/>
          <a:p>
            <a:fld id="{990B41CA-569D-40E7-8E58-026C0338B2C8}" type="slidenum">
              <a:rPr lang="en-US" smtClean="0"/>
              <a:pPr/>
              <a:t>29</a:t>
            </a:fld>
            <a:endParaRPr lang="en-US"/>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13447"/>
          <a:stretch/>
        </p:blipFill>
        <p:spPr>
          <a:xfrm>
            <a:off x="5791200" y="1676400"/>
            <a:ext cx="3257121" cy="2104748"/>
          </a:xfrm>
          <a:prstGeom prst="rect">
            <a:avLst/>
          </a:prstGeom>
        </p:spPr>
      </p:pic>
    </p:spTree>
    <p:extLst>
      <p:ext uri="{BB962C8B-B14F-4D97-AF65-F5344CB8AC3E}">
        <p14:creationId xmlns:p14="http://schemas.microsoft.com/office/powerpoint/2010/main" val="424918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552" y="228600"/>
            <a:ext cx="3541200" cy="990600"/>
          </a:xfrm>
        </p:spPr>
        <p:txBody>
          <a:bodyPr>
            <a:normAutofit fontScale="90000"/>
          </a:bodyPr>
          <a:lstStyle/>
          <a:p>
            <a:r>
              <a:rPr lang="en-US" dirty="0" smtClean="0"/>
              <a:t>JMP Software</a:t>
            </a:r>
            <a:br>
              <a:rPr lang="en-US" dirty="0" smtClean="0"/>
            </a:br>
            <a:r>
              <a:rPr lang="en-US" dirty="0" smtClean="0"/>
              <a:t>(</a:t>
            </a:r>
            <a:r>
              <a:rPr lang="en-US" sz="2700" dirty="0" smtClean="0"/>
              <a:t>software.ung.edu)</a:t>
            </a:r>
            <a:endParaRPr lang="en-US" sz="2700" dirty="0"/>
          </a:p>
        </p:txBody>
      </p:sp>
      <p:sp>
        <p:nvSpPr>
          <p:cNvPr id="6" name="Text Placeholder 5"/>
          <p:cNvSpPr>
            <a:spLocks noGrp="1"/>
          </p:cNvSpPr>
          <p:nvPr>
            <p:ph type="body" idx="1"/>
          </p:nvPr>
        </p:nvSpPr>
        <p:spPr>
          <a:xfrm>
            <a:off x="1759320" y="1075268"/>
            <a:ext cx="3139841" cy="778404"/>
          </a:xfrm>
        </p:spPr>
        <p:txBody>
          <a:bodyPr/>
          <a:lstStyle/>
          <a:p>
            <a:pPr algn="ctr"/>
            <a:r>
              <a:rPr lang="en-US" dirty="0" smtClean="0"/>
              <a:t>Virtual Lab</a:t>
            </a:r>
            <a:endParaRPr lang="en-US" dirty="0"/>
          </a:p>
        </p:txBody>
      </p:sp>
      <p:sp>
        <p:nvSpPr>
          <p:cNvPr id="8" name="Text Placeholder 7"/>
          <p:cNvSpPr>
            <a:spLocks noGrp="1"/>
          </p:cNvSpPr>
          <p:nvPr>
            <p:ph type="body" sz="quarter" idx="3"/>
          </p:nvPr>
        </p:nvSpPr>
        <p:spPr>
          <a:xfrm>
            <a:off x="5583526" y="533400"/>
            <a:ext cx="3255674" cy="786871"/>
          </a:xfrm>
        </p:spPr>
        <p:txBody>
          <a:bodyPr/>
          <a:lstStyle/>
          <a:p>
            <a:pPr algn="ctr"/>
            <a:r>
              <a:rPr lang="en-US" dirty="0" smtClean="0"/>
              <a:t>Dahlonega </a:t>
            </a:r>
            <a:r>
              <a:rPr lang="en-US" dirty="0"/>
              <a:t/>
            </a:r>
            <a:br>
              <a:rPr lang="en-US" dirty="0"/>
            </a:br>
            <a:r>
              <a:rPr lang="en-US" dirty="0" smtClean="0"/>
              <a:t>Campus Computers</a:t>
            </a:r>
            <a:endParaRPr lang="en-US" dirty="0"/>
          </a:p>
        </p:txBody>
      </p:sp>
      <p:grpSp>
        <p:nvGrpSpPr>
          <p:cNvPr id="28" name="Group 27"/>
          <p:cNvGrpSpPr/>
          <p:nvPr/>
        </p:nvGrpSpPr>
        <p:grpSpPr>
          <a:xfrm>
            <a:off x="1096206" y="1853766"/>
            <a:ext cx="4011206" cy="3937434"/>
            <a:chOff x="887955" y="2336269"/>
            <a:chExt cx="4385712" cy="4268165"/>
          </a:xfrm>
        </p:grpSpPr>
        <p:pic>
          <p:nvPicPr>
            <p:cNvPr id="5" name="Picture 4"/>
            <p:cNvPicPr>
              <a:picLocks noChangeAspect="1"/>
            </p:cNvPicPr>
            <p:nvPr/>
          </p:nvPicPr>
          <p:blipFill rotWithShape="1">
            <a:blip r:embed="rId2"/>
            <a:srcRect l="-962" t="-1562" r="42308" b="1562"/>
            <a:stretch/>
          </p:blipFill>
          <p:spPr>
            <a:xfrm>
              <a:off x="1206377" y="2336269"/>
              <a:ext cx="4067290" cy="4268165"/>
            </a:xfrm>
            <a:prstGeom prst="rect">
              <a:avLst/>
            </a:prstGeom>
          </p:spPr>
        </p:pic>
        <p:sp>
          <p:nvSpPr>
            <p:cNvPr id="22" name="Freeform 21"/>
            <p:cNvSpPr/>
            <p:nvPr/>
          </p:nvSpPr>
          <p:spPr>
            <a:xfrm>
              <a:off x="887955" y="3987800"/>
              <a:ext cx="585245" cy="2556933"/>
            </a:xfrm>
            <a:custGeom>
              <a:avLst/>
              <a:gdLst>
                <a:gd name="connsiteX0" fmla="*/ 347134 w 389467"/>
                <a:gd name="connsiteY0" fmla="*/ 2548467 h 2556933"/>
                <a:gd name="connsiteX1" fmla="*/ 0 w 389467"/>
                <a:gd name="connsiteY1" fmla="*/ 2556933 h 2556933"/>
                <a:gd name="connsiteX2" fmla="*/ 76200 w 389467"/>
                <a:gd name="connsiteY2" fmla="*/ 0 h 2556933"/>
                <a:gd name="connsiteX3" fmla="*/ 389467 w 389467"/>
                <a:gd name="connsiteY3" fmla="*/ 0 h 2556933"/>
              </a:gdLst>
              <a:ahLst/>
              <a:cxnLst>
                <a:cxn ang="0">
                  <a:pos x="connsiteX0" y="connsiteY0"/>
                </a:cxn>
                <a:cxn ang="0">
                  <a:pos x="connsiteX1" y="connsiteY1"/>
                </a:cxn>
                <a:cxn ang="0">
                  <a:pos x="connsiteX2" y="connsiteY2"/>
                </a:cxn>
                <a:cxn ang="0">
                  <a:pos x="connsiteX3" y="connsiteY3"/>
                </a:cxn>
              </a:cxnLst>
              <a:rect l="l" t="t" r="r" b="b"/>
              <a:pathLst>
                <a:path w="389467" h="2556933">
                  <a:moveTo>
                    <a:pt x="347134" y="2548467"/>
                  </a:moveTo>
                  <a:lnTo>
                    <a:pt x="0" y="2556933"/>
                  </a:lnTo>
                  <a:lnTo>
                    <a:pt x="76200" y="0"/>
                  </a:lnTo>
                  <a:lnTo>
                    <a:pt x="389467" y="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945200" y="4038600"/>
              <a:ext cx="340800" cy="609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069622" y="3793067"/>
              <a:ext cx="740378" cy="8551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5334000" y="1540933"/>
            <a:ext cx="0" cy="5189918"/>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31986" y="5943600"/>
            <a:ext cx="3960894" cy="738664"/>
          </a:xfrm>
          <a:prstGeom prst="rect">
            <a:avLst/>
          </a:prstGeom>
          <a:noFill/>
        </p:spPr>
        <p:txBody>
          <a:bodyPr wrap="square" rtlCol="0">
            <a:spAutoFit/>
          </a:bodyPr>
          <a:lstStyle/>
          <a:p>
            <a:r>
              <a:rPr lang="en-US" sz="1400" dirty="0" smtClean="0"/>
              <a:t>If you get a message about downloading the software to that machine, do so by selecting the default options at each step.</a:t>
            </a:r>
            <a:endParaRPr lang="en-US" sz="1400" dirty="0"/>
          </a:p>
        </p:txBody>
      </p:sp>
      <p:grpSp>
        <p:nvGrpSpPr>
          <p:cNvPr id="12" name="Group 11"/>
          <p:cNvGrpSpPr/>
          <p:nvPr/>
        </p:nvGrpSpPr>
        <p:grpSpPr>
          <a:xfrm>
            <a:off x="5583526" y="3549991"/>
            <a:ext cx="3426961" cy="3075871"/>
            <a:chOff x="5583526" y="3549991"/>
            <a:chExt cx="3426961" cy="3075871"/>
          </a:xfrm>
        </p:grpSpPr>
        <p:pic>
          <p:nvPicPr>
            <p:cNvPr id="10" name="Picture 9"/>
            <p:cNvPicPr/>
            <p:nvPr/>
          </p:nvPicPr>
          <p:blipFill rotWithShape="1">
            <a:blip r:embed="rId3"/>
            <a:srcRect t="63786" r="75427" b="-1"/>
            <a:stretch/>
          </p:blipFill>
          <p:spPr bwMode="auto">
            <a:xfrm>
              <a:off x="5761904" y="3549991"/>
              <a:ext cx="1414317" cy="1171801"/>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srcRect t="4941" r="76175"/>
            <a:stretch/>
          </p:blipFill>
          <p:spPr bwMode="auto">
            <a:xfrm>
              <a:off x="7639214" y="3549991"/>
              <a:ext cx="1371273" cy="3075871"/>
            </a:xfrm>
            <a:prstGeom prst="rect">
              <a:avLst/>
            </a:prstGeom>
            <a:ln>
              <a:noFill/>
            </a:ln>
            <a:extLst>
              <a:ext uri="{53640926-AAD7-44D8-BBD7-CCE9431645EC}">
                <a14:shadowObscured xmlns:a14="http://schemas.microsoft.com/office/drawing/2010/main"/>
              </a:ext>
            </a:extLst>
          </p:spPr>
        </p:pic>
        <p:sp>
          <p:nvSpPr>
            <p:cNvPr id="21" name="Freeform 20"/>
            <p:cNvSpPr/>
            <p:nvPr/>
          </p:nvSpPr>
          <p:spPr>
            <a:xfrm flipV="1">
              <a:off x="6556833" y="4135892"/>
              <a:ext cx="1197046" cy="1141882"/>
            </a:xfrm>
            <a:custGeom>
              <a:avLst/>
              <a:gdLst>
                <a:gd name="connsiteX0" fmla="*/ 0 w 1236134"/>
                <a:gd name="connsiteY0" fmla="*/ 1896533 h 1921933"/>
                <a:gd name="connsiteX1" fmla="*/ 973667 w 1236134"/>
                <a:gd name="connsiteY1" fmla="*/ 1921933 h 1921933"/>
                <a:gd name="connsiteX2" fmla="*/ 965200 w 1236134"/>
                <a:gd name="connsiteY2" fmla="*/ 8466 h 1921933"/>
                <a:gd name="connsiteX3" fmla="*/ 1236134 w 1236134"/>
                <a:gd name="connsiteY3" fmla="*/ 0 h 1921933"/>
                <a:gd name="connsiteX4" fmla="*/ 1236134 w 1236134"/>
                <a:gd name="connsiteY4" fmla="*/ 0 h 192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34" h="1921933">
                  <a:moveTo>
                    <a:pt x="0" y="1896533"/>
                  </a:moveTo>
                  <a:lnTo>
                    <a:pt x="973667" y="1921933"/>
                  </a:lnTo>
                  <a:cubicBezTo>
                    <a:pt x="970845" y="1284111"/>
                    <a:pt x="968022" y="646288"/>
                    <a:pt x="965200" y="8466"/>
                  </a:cubicBezTo>
                  <a:lnTo>
                    <a:pt x="1236134" y="0"/>
                  </a:lnTo>
                  <a:lnTo>
                    <a:pt x="1236134" y="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83526" y="4171026"/>
              <a:ext cx="389466" cy="457200"/>
            </a:xfrm>
            <a:custGeom>
              <a:avLst/>
              <a:gdLst>
                <a:gd name="connsiteX0" fmla="*/ 330200 w 389466"/>
                <a:gd name="connsiteY0" fmla="*/ 457200 h 457200"/>
                <a:gd name="connsiteX1" fmla="*/ 0 w 389466"/>
                <a:gd name="connsiteY1" fmla="*/ 457200 h 457200"/>
                <a:gd name="connsiteX2" fmla="*/ 8466 w 389466"/>
                <a:gd name="connsiteY2" fmla="*/ 0 h 457200"/>
                <a:gd name="connsiteX3" fmla="*/ 389466 w 389466"/>
                <a:gd name="connsiteY3" fmla="*/ 0 h 457200"/>
              </a:gdLst>
              <a:ahLst/>
              <a:cxnLst>
                <a:cxn ang="0">
                  <a:pos x="connsiteX0" y="connsiteY0"/>
                </a:cxn>
                <a:cxn ang="0">
                  <a:pos x="connsiteX1" y="connsiteY1"/>
                </a:cxn>
                <a:cxn ang="0">
                  <a:pos x="connsiteX2" y="connsiteY2"/>
                </a:cxn>
                <a:cxn ang="0">
                  <a:pos x="connsiteX3" y="connsiteY3"/>
                </a:cxn>
              </a:cxnLst>
              <a:rect l="l" t="t" r="r" b="b"/>
              <a:pathLst>
                <a:path w="389466" h="457200">
                  <a:moveTo>
                    <a:pt x="330200" y="457200"/>
                  </a:moveTo>
                  <a:lnTo>
                    <a:pt x="0" y="457200"/>
                  </a:lnTo>
                  <a:lnTo>
                    <a:pt x="8466" y="0"/>
                  </a:lnTo>
                  <a:lnTo>
                    <a:pt x="389466" y="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990B41CA-569D-40E7-8E58-026C0338B2C8}" type="slidenum">
              <a:rPr lang="en-US" smtClean="0"/>
              <a:pPr/>
              <a:t>3</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78" y="1472788"/>
            <a:ext cx="928255" cy="172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40695" y="1524000"/>
            <a:ext cx="1117305" cy="794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82295" y="1733526"/>
            <a:ext cx="868303" cy="584775"/>
          </a:xfrm>
          <a:prstGeom prst="rect">
            <a:avLst/>
          </a:prstGeom>
          <a:noFill/>
        </p:spPr>
        <p:txBody>
          <a:bodyPr wrap="square" rtlCol="0">
            <a:spAutoFit/>
          </a:bodyPr>
          <a:lstStyle/>
          <a:p>
            <a:r>
              <a:rPr lang="en-US" sz="3200" b="1" dirty="0" smtClean="0"/>
              <a:t>OR</a:t>
            </a:r>
            <a:endParaRPr lang="en-US" sz="3200" b="1" dirty="0"/>
          </a:p>
        </p:txBody>
      </p:sp>
    </p:spTree>
    <p:extLst>
      <p:ext uri="{BB962C8B-B14F-4D97-AF65-F5344CB8AC3E}">
        <p14:creationId xmlns:p14="http://schemas.microsoft.com/office/powerpoint/2010/main" val="3895626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467600" cy="1280890"/>
          </a:xfrm>
        </p:spPr>
        <p:txBody>
          <a:bodyPr>
            <a:normAutofit/>
          </a:bodyPr>
          <a:lstStyle/>
          <a:p>
            <a:r>
              <a:rPr lang="en-US" sz="3400" dirty="0" smtClean="0"/>
              <a:t>The Historical Role of Data in</a:t>
            </a:r>
            <a:r>
              <a:rPr lang="en-US" sz="3400" dirty="0"/>
              <a:t/>
            </a:r>
            <a:br>
              <a:rPr lang="en-US" sz="3400" dirty="0"/>
            </a:br>
            <a:r>
              <a:rPr lang="en-US" sz="3400" dirty="0" smtClean="0"/>
              <a:t>Statistics</a:t>
            </a:r>
            <a:endParaRPr lang="en-US" sz="3400" dirty="0"/>
          </a:p>
        </p:txBody>
      </p:sp>
      <p:sp>
        <p:nvSpPr>
          <p:cNvPr id="3" name="Content Placeholder 2"/>
          <p:cNvSpPr>
            <a:spLocks noGrp="1"/>
          </p:cNvSpPr>
          <p:nvPr>
            <p:ph sz="quarter" idx="1"/>
          </p:nvPr>
        </p:nvSpPr>
        <p:spPr>
          <a:xfrm>
            <a:off x="1752600" y="1905000"/>
            <a:ext cx="7162801" cy="4800600"/>
          </a:xfrm>
        </p:spPr>
        <p:txBody>
          <a:bodyPr>
            <a:normAutofit/>
          </a:bodyPr>
          <a:lstStyle/>
          <a:p>
            <a:r>
              <a:rPr lang="en-US" dirty="0" smtClean="0"/>
              <a:t>Describe (Descriptive Statistics)</a:t>
            </a:r>
          </a:p>
          <a:p>
            <a:pPr lvl="1"/>
            <a:r>
              <a:rPr lang="en-US" dirty="0" smtClean="0"/>
              <a:t>Summarizes data </a:t>
            </a:r>
          </a:p>
          <a:p>
            <a:pPr lvl="2"/>
            <a:r>
              <a:rPr lang="en-US" dirty="0" smtClean="0"/>
              <a:t>Graphically </a:t>
            </a:r>
          </a:p>
          <a:p>
            <a:pPr lvl="2"/>
            <a:r>
              <a:rPr lang="en-US" dirty="0" smtClean="0"/>
              <a:t>Through formulas and tables</a:t>
            </a:r>
          </a:p>
          <a:p>
            <a:r>
              <a:rPr lang="en-US" dirty="0" smtClean="0"/>
              <a:t>Infer (Inferential Statistics)</a:t>
            </a:r>
          </a:p>
          <a:p>
            <a:pPr lvl="1"/>
            <a:r>
              <a:rPr lang="en-US" dirty="0" smtClean="0"/>
              <a:t>Use data from a small number of observations to draw conclusions about the larger group</a:t>
            </a:r>
          </a:p>
          <a:p>
            <a:r>
              <a:rPr lang="en-US" dirty="0" smtClean="0"/>
              <a:t>Improve (Process Studies)</a:t>
            </a:r>
          </a:p>
          <a:p>
            <a:pPr lvl="1"/>
            <a:r>
              <a:rPr lang="en-US" dirty="0" smtClean="0"/>
              <a:t>Use data from past experience to help predict expected outcomes at a different time or place or to direct action to influence future outcomes</a:t>
            </a:r>
          </a:p>
        </p:txBody>
      </p:sp>
      <p:sp>
        <p:nvSpPr>
          <p:cNvPr id="4" name="Slide Number Placeholder 3"/>
          <p:cNvSpPr>
            <a:spLocks noGrp="1"/>
          </p:cNvSpPr>
          <p:nvPr>
            <p:ph type="sldNum" sz="quarter" idx="12"/>
          </p:nvPr>
        </p:nvSpPr>
        <p:spPr/>
        <p:txBody>
          <a:bodyPr/>
          <a:lstStyle/>
          <a:p>
            <a:fld id="{31918AB2-66A2-4142-AD96-D74904145B02}" type="slidenum">
              <a:rPr lang="en-US" smtClean="0"/>
              <a:t>4</a:t>
            </a:fld>
            <a:endParaRPr lang="en-US" dirty="0"/>
          </a:p>
        </p:txBody>
      </p:sp>
    </p:spTree>
    <p:extLst>
      <p:ext uri="{BB962C8B-B14F-4D97-AF65-F5344CB8AC3E}">
        <p14:creationId xmlns:p14="http://schemas.microsoft.com/office/powerpoint/2010/main" val="85189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24110"/>
            <a:ext cx="7454357" cy="747490"/>
          </a:xfrm>
        </p:spPr>
        <p:txBody>
          <a:bodyPr>
            <a:normAutofit fontScale="90000"/>
          </a:bodyPr>
          <a:lstStyle/>
          <a:p>
            <a:r>
              <a:rPr lang="en-US" sz="3400" dirty="0" smtClean="0"/>
              <a:t>The Evolving Role of Data in Statistics </a:t>
            </a:r>
            <a:endParaRPr lang="en-US" sz="3400" dirty="0"/>
          </a:p>
        </p:txBody>
      </p:sp>
      <p:sp>
        <p:nvSpPr>
          <p:cNvPr id="3" name="Content Placeholder 2"/>
          <p:cNvSpPr>
            <a:spLocks noGrp="1"/>
          </p:cNvSpPr>
          <p:nvPr>
            <p:ph sz="quarter" idx="1"/>
          </p:nvPr>
        </p:nvSpPr>
        <p:spPr>
          <a:xfrm>
            <a:off x="1524000" y="1600200"/>
            <a:ext cx="7467600" cy="5047593"/>
          </a:xfrm>
        </p:spPr>
        <p:txBody>
          <a:bodyPr>
            <a:noAutofit/>
          </a:bodyPr>
          <a:lstStyle/>
          <a:p>
            <a:r>
              <a:rPr lang="en-US" dirty="0" smtClean="0"/>
              <a:t>Descriptive/Informative</a:t>
            </a:r>
          </a:p>
          <a:p>
            <a:pPr lvl="1"/>
            <a:r>
              <a:rPr lang="en-US" sz="2000" dirty="0" smtClean="0"/>
              <a:t>Includes current descriptive and inferential statistics  </a:t>
            </a:r>
          </a:p>
          <a:p>
            <a:pPr lvl="1"/>
            <a:r>
              <a:rPr lang="en-US" sz="2000" dirty="0" smtClean="0"/>
              <a:t>Looks at past and current performance to “describe”</a:t>
            </a:r>
          </a:p>
          <a:p>
            <a:r>
              <a:rPr lang="en-US" dirty="0" smtClean="0"/>
              <a:t>Predictive/Explanatory</a:t>
            </a:r>
          </a:p>
          <a:p>
            <a:pPr lvl="1"/>
            <a:r>
              <a:rPr lang="en-US" sz="2000" dirty="0" smtClean="0"/>
              <a:t>Looks at past and current performance with a goal of predicting future performance </a:t>
            </a:r>
            <a:br>
              <a:rPr lang="en-US" sz="2000" dirty="0" smtClean="0"/>
            </a:br>
            <a:r>
              <a:rPr lang="en-US" sz="2000" dirty="0" smtClean="0"/>
              <a:t>(i.e., to be able to “explain”)</a:t>
            </a:r>
          </a:p>
          <a:p>
            <a:pPr lvl="1"/>
            <a:r>
              <a:rPr lang="en-US" sz="2000" dirty="0" smtClean="0"/>
              <a:t>Addresses “what if” questions</a:t>
            </a:r>
          </a:p>
          <a:p>
            <a:r>
              <a:rPr lang="en-US" dirty="0" smtClean="0"/>
              <a:t>Prescriptive/Understanding of Interactions &amp; Implications</a:t>
            </a:r>
          </a:p>
          <a:p>
            <a:pPr lvl="1"/>
            <a:r>
              <a:rPr lang="en-US" sz="2000" dirty="0" smtClean="0"/>
              <a:t>Uses quantitative models to assess how to operate in order to achieve some objective within constraints (and may include deterministic and probabilistic aspects)</a:t>
            </a:r>
            <a:endParaRPr lang="en-US" sz="2000" dirty="0"/>
          </a:p>
        </p:txBody>
      </p:sp>
      <p:sp>
        <p:nvSpPr>
          <p:cNvPr id="4" name="Slide Number Placeholder 3"/>
          <p:cNvSpPr>
            <a:spLocks noGrp="1"/>
          </p:cNvSpPr>
          <p:nvPr>
            <p:ph type="sldNum" sz="quarter" idx="12"/>
          </p:nvPr>
        </p:nvSpPr>
        <p:spPr/>
        <p:txBody>
          <a:bodyPr/>
          <a:lstStyle/>
          <a:p>
            <a:fld id="{31918AB2-66A2-4142-AD96-D74904145B02}" type="slidenum">
              <a:rPr lang="en-US" smtClean="0"/>
              <a:t>5</a:t>
            </a:fld>
            <a:endParaRPr lang="en-US" dirty="0"/>
          </a:p>
        </p:txBody>
      </p:sp>
    </p:spTree>
    <p:extLst>
      <p:ext uri="{BB962C8B-B14F-4D97-AF65-F5344CB8AC3E}">
        <p14:creationId xmlns:p14="http://schemas.microsoft.com/office/powerpoint/2010/main" val="165549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Underlying Concepts/Terms</a:t>
            </a:r>
            <a:br>
              <a:rPr lang="en-US" dirty="0" smtClean="0"/>
            </a:br>
            <a:r>
              <a:rPr lang="en-US" dirty="0" smtClean="0"/>
              <a:t>(Chapter 1)</a:t>
            </a:r>
            <a:endParaRPr lang="en-US" dirty="0"/>
          </a:p>
        </p:txBody>
      </p:sp>
      <p:sp>
        <p:nvSpPr>
          <p:cNvPr id="3" name="Content Placeholder 2"/>
          <p:cNvSpPr>
            <a:spLocks noGrp="1"/>
          </p:cNvSpPr>
          <p:nvPr>
            <p:ph sz="quarter" idx="1"/>
          </p:nvPr>
        </p:nvSpPr>
        <p:spPr>
          <a:xfrm>
            <a:off x="1942415" y="2133600"/>
            <a:ext cx="6744385" cy="4267200"/>
          </a:xfrm>
        </p:spPr>
        <p:txBody>
          <a:bodyPr>
            <a:normAutofit/>
          </a:bodyPr>
          <a:lstStyle/>
          <a:p>
            <a:r>
              <a:rPr lang="en-US" dirty="0" smtClean="0"/>
              <a:t>Variables</a:t>
            </a:r>
          </a:p>
          <a:p>
            <a:r>
              <a:rPr lang="en-US" dirty="0" smtClean="0"/>
              <a:t>Data</a:t>
            </a:r>
          </a:p>
          <a:p>
            <a:r>
              <a:rPr lang="en-US" dirty="0" smtClean="0"/>
              <a:t>Operational definitions</a:t>
            </a:r>
          </a:p>
          <a:p>
            <a:r>
              <a:rPr lang="en-US" dirty="0" smtClean="0"/>
              <a:t>Extending conclusions beyond the current dataset</a:t>
            </a:r>
          </a:p>
          <a:p>
            <a:pPr lvl="1"/>
            <a:r>
              <a:rPr lang="en-US" dirty="0" smtClean="0"/>
              <a:t>Theories and Hypotheses</a:t>
            </a:r>
          </a:p>
          <a:p>
            <a:pPr lvl="2"/>
            <a:r>
              <a:rPr lang="en-US" dirty="0" smtClean="0"/>
              <a:t>Using statistics from a sample</a:t>
            </a:r>
          </a:p>
          <a:p>
            <a:pPr lvl="2"/>
            <a:r>
              <a:rPr lang="en-US" dirty="0" smtClean="0"/>
              <a:t>To draw some conclusion about the corresponding parameter of a population</a:t>
            </a:r>
          </a:p>
          <a:p>
            <a:pPr lvl="1"/>
            <a:r>
              <a:rPr lang="en-US" dirty="0" smtClean="0"/>
              <a:t>Noticeably missing—statistics for use in analyzing processes</a:t>
            </a:r>
          </a:p>
          <a:p>
            <a:endParaRPr lang="en-US" dirty="0"/>
          </a:p>
        </p:txBody>
      </p:sp>
      <p:sp>
        <p:nvSpPr>
          <p:cNvPr id="4" name="Slide Number Placeholder 3"/>
          <p:cNvSpPr>
            <a:spLocks noGrp="1"/>
          </p:cNvSpPr>
          <p:nvPr>
            <p:ph type="sldNum" sz="quarter" idx="12"/>
          </p:nvPr>
        </p:nvSpPr>
        <p:spPr/>
        <p:txBody>
          <a:bodyPr/>
          <a:lstStyle/>
          <a:p>
            <a:fld id="{31918AB2-66A2-4142-AD96-D74904145B02}" type="slidenum">
              <a:rPr lang="en-US" smtClean="0"/>
              <a:t>6</a:t>
            </a:fld>
            <a:endParaRPr lang="en-US" dirty="0"/>
          </a:p>
        </p:txBody>
      </p:sp>
    </p:spTree>
    <p:extLst>
      <p:ext uri="{BB962C8B-B14F-4D97-AF65-F5344CB8AC3E}">
        <p14:creationId xmlns:p14="http://schemas.microsoft.com/office/powerpoint/2010/main" val="4206782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What, Why, and How</a:t>
            </a:r>
            <a:endParaRPr lang="en-US" dirty="0"/>
          </a:p>
        </p:txBody>
      </p:sp>
      <p:sp>
        <p:nvSpPr>
          <p:cNvPr id="3" name="Content Placeholder 2"/>
          <p:cNvSpPr>
            <a:spLocks noGrp="1"/>
          </p:cNvSpPr>
          <p:nvPr>
            <p:ph idx="1"/>
          </p:nvPr>
        </p:nvSpPr>
        <p:spPr>
          <a:xfrm>
            <a:off x="1828801" y="2133600"/>
            <a:ext cx="6858000" cy="3777622"/>
          </a:xfrm>
        </p:spPr>
        <p:txBody>
          <a:bodyPr/>
          <a:lstStyle/>
          <a:p>
            <a:r>
              <a:rPr lang="en-US" dirty="0" smtClean="0"/>
              <a:t>What question are we trying to answer?</a:t>
            </a:r>
          </a:p>
          <a:p>
            <a:r>
              <a:rPr lang="en-US" dirty="0" smtClean="0"/>
              <a:t>Why would we want to collect data?</a:t>
            </a:r>
            <a:br>
              <a:rPr lang="en-US" dirty="0" smtClean="0"/>
            </a:br>
            <a:r>
              <a:rPr lang="en-US" dirty="0" smtClean="0"/>
              <a:t>What are we trying to accomplish?</a:t>
            </a:r>
          </a:p>
          <a:p>
            <a:pPr lvl="1"/>
            <a:r>
              <a:rPr lang="en-US" dirty="0" smtClean="0"/>
              <a:t>Describe</a:t>
            </a:r>
          </a:p>
          <a:p>
            <a:pPr lvl="1"/>
            <a:r>
              <a:rPr lang="en-US" dirty="0" smtClean="0"/>
              <a:t>Understand and Explain</a:t>
            </a:r>
          </a:p>
          <a:p>
            <a:pPr lvl="1"/>
            <a:r>
              <a:rPr lang="en-US" dirty="0" smtClean="0"/>
              <a:t>Predict or Prescribe</a:t>
            </a:r>
          </a:p>
          <a:p>
            <a:r>
              <a:rPr lang="en-US" dirty="0" smtClean="0"/>
              <a:t>How should we collect data that will allow us to use the data to help direct action?</a:t>
            </a:r>
          </a:p>
          <a:p>
            <a:endParaRPr lang="en-US" dirty="0"/>
          </a:p>
        </p:txBody>
      </p:sp>
      <p:sp>
        <p:nvSpPr>
          <p:cNvPr id="5" name="Slide Number Placeholder 4"/>
          <p:cNvSpPr>
            <a:spLocks noGrp="1"/>
          </p:cNvSpPr>
          <p:nvPr>
            <p:ph type="sldNum" sz="quarter" idx="12"/>
          </p:nvPr>
        </p:nvSpPr>
        <p:spPr/>
        <p:txBody>
          <a:bodyPr/>
          <a:lstStyle/>
          <a:p>
            <a:fld id="{31918AB2-66A2-4142-AD96-D74904145B02}" type="slidenum">
              <a:rPr lang="en-US" smtClean="0"/>
              <a:t>7</a:t>
            </a:fld>
            <a:endParaRPr lang="en-US" dirty="0"/>
          </a:p>
        </p:txBody>
      </p:sp>
    </p:spTree>
    <p:extLst>
      <p:ext uri="{BB962C8B-B14F-4D97-AF65-F5344CB8AC3E}">
        <p14:creationId xmlns:p14="http://schemas.microsoft.com/office/powerpoint/2010/main" val="71227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381000"/>
            <a:ext cx="6934200" cy="1280890"/>
          </a:xfrm>
        </p:spPr>
        <p:txBody>
          <a:bodyPr>
            <a:normAutofit/>
          </a:bodyPr>
          <a:lstStyle/>
          <a:p>
            <a:r>
              <a:rPr lang="en-US" dirty="0" smtClean="0"/>
              <a:t>Describe, Explain, Understand, Predict, Prescribe</a:t>
            </a:r>
            <a:endParaRPr lang="en-US" dirty="0"/>
          </a:p>
        </p:txBody>
      </p:sp>
      <p:sp>
        <p:nvSpPr>
          <p:cNvPr id="3" name="Content Placeholder 2"/>
          <p:cNvSpPr>
            <a:spLocks noGrp="1"/>
          </p:cNvSpPr>
          <p:nvPr>
            <p:ph idx="1"/>
          </p:nvPr>
        </p:nvSpPr>
        <p:spPr>
          <a:xfrm>
            <a:off x="1942415" y="1981200"/>
            <a:ext cx="6591985" cy="4876800"/>
          </a:xfrm>
        </p:spPr>
        <p:txBody>
          <a:bodyPr>
            <a:normAutofit/>
          </a:bodyPr>
          <a:lstStyle/>
          <a:p>
            <a:r>
              <a:rPr lang="en-US" dirty="0" smtClean="0"/>
              <a:t>What were our sales for the month? (describing)</a:t>
            </a:r>
          </a:p>
          <a:p>
            <a:r>
              <a:rPr lang="en-US" dirty="0" smtClean="0"/>
              <a:t>How does this compare to the same month last year? (still describing)</a:t>
            </a:r>
          </a:p>
          <a:p>
            <a:r>
              <a:rPr lang="en-US" dirty="0" smtClean="0"/>
              <a:t>What’s changed that might account for the differences? (moves toward explaining)</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Why have sales changed? (starts to move from explaining to understanding)</a:t>
            </a:r>
          </a:p>
          <a:p>
            <a:r>
              <a:rPr lang="en-US" dirty="0" smtClean="0"/>
              <a:t>What will sales be in the future? </a:t>
            </a:r>
            <a:br>
              <a:rPr lang="en-US" dirty="0" smtClean="0"/>
            </a:br>
            <a:r>
              <a:rPr lang="en-US" dirty="0" smtClean="0"/>
              <a:t>(predicting and/or prescribing)</a:t>
            </a:r>
          </a:p>
          <a:p>
            <a:endParaRPr lang="en-US" dirty="0"/>
          </a:p>
        </p:txBody>
      </p:sp>
      <p:pic>
        <p:nvPicPr>
          <p:cNvPr id="10" name="Picture 9"/>
          <p:cNvPicPr>
            <a:picLocks noChangeAspect="1"/>
          </p:cNvPicPr>
          <p:nvPr/>
        </p:nvPicPr>
        <p:blipFill>
          <a:blip r:embed="rId2"/>
          <a:stretch>
            <a:fillRect/>
          </a:stretch>
        </p:blipFill>
        <p:spPr>
          <a:xfrm>
            <a:off x="2669843" y="3886200"/>
            <a:ext cx="1978357" cy="1502938"/>
          </a:xfrm>
          <a:prstGeom prst="rect">
            <a:avLst/>
          </a:prstGeom>
        </p:spPr>
      </p:pic>
      <p:sp>
        <p:nvSpPr>
          <p:cNvPr id="12" name="Freeform 11"/>
          <p:cNvSpPr/>
          <p:nvPr/>
        </p:nvSpPr>
        <p:spPr>
          <a:xfrm>
            <a:off x="3576762" y="4363018"/>
            <a:ext cx="981986" cy="477078"/>
          </a:xfrm>
          <a:custGeom>
            <a:avLst/>
            <a:gdLst>
              <a:gd name="connsiteX0" fmla="*/ 3975 w 981986"/>
              <a:gd name="connsiteY0" fmla="*/ 349857 h 477078"/>
              <a:gd name="connsiteX1" fmla="*/ 0 w 981986"/>
              <a:gd name="connsiteY1" fmla="*/ 477078 h 477078"/>
              <a:gd name="connsiteX2" fmla="*/ 981986 w 981986"/>
              <a:gd name="connsiteY2" fmla="*/ 469127 h 477078"/>
              <a:gd name="connsiteX3" fmla="*/ 981986 w 981986"/>
              <a:gd name="connsiteY3" fmla="*/ 0 h 477078"/>
            </a:gdLst>
            <a:ahLst/>
            <a:cxnLst>
              <a:cxn ang="0">
                <a:pos x="connsiteX0" y="connsiteY0"/>
              </a:cxn>
              <a:cxn ang="0">
                <a:pos x="connsiteX1" y="connsiteY1"/>
              </a:cxn>
              <a:cxn ang="0">
                <a:pos x="connsiteX2" y="connsiteY2"/>
              </a:cxn>
              <a:cxn ang="0">
                <a:pos x="connsiteX3" y="connsiteY3"/>
              </a:cxn>
            </a:cxnLst>
            <a:rect l="l" t="t" r="r" b="b"/>
            <a:pathLst>
              <a:path w="981986" h="477078">
                <a:moveTo>
                  <a:pt x="3975" y="349857"/>
                </a:moveTo>
                <a:lnTo>
                  <a:pt x="0" y="477078"/>
                </a:lnTo>
                <a:lnTo>
                  <a:pt x="981986" y="469127"/>
                </a:lnTo>
                <a:lnTo>
                  <a:pt x="981986"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334000" y="3896032"/>
            <a:ext cx="1981200" cy="1507658"/>
          </a:xfrm>
          <a:prstGeom prst="rect">
            <a:avLst/>
          </a:prstGeom>
        </p:spPr>
      </p:pic>
      <p:sp>
        <p:nvSpPr>
          <p:cNvPr id="13" name="Freeform 12"/>
          <p:cNvSpPr/>
          <p:nvPr/>
        </p:nvSpPr>
        <p:spPr>
          <a:xfrm>
            <a:off x="6258477" y="4363018"/>
            <a:ext cx="981986" cy="477078"/>
          </a:xfrm>
          <a:custGeom>
            <a:avLst/>
            <a:gdLst>
              <a:gd name="connsiteX0" fmla="*/ 3975 w 981986"/>
              <a:gd name="connsiteY0" fmla="*/ 349857 h 477078"/>
              <a:gd name="connsiteX1" fmla="*/ 0 w 981986"/>
              <a:gd name="connsiteY1" fmla="*/ 477078 h 477078"/>
              <a:gd name="connsiteX2" fmla="*/ 981986 w 981986"/>
              <a:gd name="connsiteY2" fmla="*/ 469127 h 477078"/>
              <a:gd name="connsiteX3" fmla="*/ 981986 w 981986"/>
              <a:gd name="connsiteY3" fmla="*/ 0 h 477078"/>
            </a:gdLst>
            <a:ahLst/>
            <a:cxnLst>
              <a:cxn ang="0">
                <a:pos x="connsiteX0" y="connsiteY0"/>
              </a:cxn>
              <a:cxn ang="0">
                <a:pos x="connsiteX1" y="connsiteY1"/>
              </a:cxn>
              <a:cxn ang="0">
                <a:pos x="connsiteX2" y="connsiteY2"/>
              </a:cxn>
              <a:cxn ang="0">
                <a:pos x="connsiteX3" y="connsiteY3"/>
              </a:cxn>
            </a:cxnLst>
            <a:rect l="l" t="t" r="r" b="b"/>
            <a:pathLst>
              <a:path w="981986" h="477078">
                <a:moveTo>
                  <a:pt x="3975" y="349857"/>
                </a:moveTo>
                <a:lnTo>
                  <a:pt x="0" y="477078"/>
                </a:lnTo>
                <a:lnTo>
                  <a:pt x="981986" y="469127"/>
                </a:lnTo>
                <a:lnTo>
                  <a:pt x="981986"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31918AB2-66A2-4142-AD96-D74904145B02}" type="slidenum">
              <a:rPr lang="en-US" smtClean="0"/>
              <a:t>8</a:t>
            </a:fld>
            <a:endParaRPr lang="en-US" dirty="0"/>
          </a:p>
        </p:txBody>
      </p:sp>
    </p:spTree>
    <p:extLst>
      <p:ext uri="{BB962C8B-B14F-4D97-AF65-F5344CB8AC3E}">
        <p14:creationId xmlns:p14="http://schemas.microsoft.com/office/powerpoint/2010/main" val="14915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720" y="624110"/>
            <a:ext cx="5496480" cy="1280890"/>
          </a:xfrm>
        </p:spPr>
        <p:txBody>
          <a:bodyPr/>
          <a:lstStyle/>
          <a:p>
            <a:pPr algn="ctr"/>
            <a:r>
              <a:rPr lang="en-US" dirty="0" smtClean="0"/>
              <a:t>Levels of Measurement</a:t>
            </a:r>
            <a:br>
              <a:rPr lang="en-US" dirty="0" smtClean="0"/>
            </a:br>
            <a:r>
              <a:rPr lang="en-US" dirty="0" smtClean="0"/>
              <a:t>(Chapter 2)</a:t>
            </a:r>
            <a:endParaRPr lang="en-US" dirty="0"/>
          </a:p>
        </p:txBody>
      </p:sp>
      <p:sp>
        <p:nvSpPr>
          <p:cNvPr id="3" name="Content Placeholder 2"/>
          <p:cNvSpPr>
            <a:spLocks noGrp="1"/>
          </p:cNvSpPr>
          <p:nvPr>
            <p:ph sz="quarter" idx="1"/>
          </p:nvPr>
        </p:nvSpPr>
        <p:spPr>
          <a:xfrm>
            <a:off x="1889188" y="1863643"/>
            <a:ext cx="6762416" cy="4495800"/>
          </a:xfrm>
        </p:spPr>
        <p:txBody>
          <a:bodyPr>
            <a:normAutofit/>
          </a:bodyPr>
          <a:lstStyle/>
          <a:p>
            <a:r>
              <a:rPr lang="en-US" dirty="0" smtClean="0"/>
              <a:t>Nominal – Qualitative; categorical; order has no meaning</a:t>
            </a:r>
          </a:p>
          <a:p>
            <a:r>
              <a:rPr lang="en-US" dirty="0" smtClean="0"/>
              <a:t>Ordinal – Qualitative; categorical; order has meaning; distance between categories does not</a:t>
            </a:r>
          </a:p>
          <a:p>
            <a:r>
              <a:rPr lang="en-US" dirty="0" smtClean="0"/>
              <a:t>Interval – Quantitative; distance has meaning; zero is “arbitrary”</a:t>
            </a:r>
          </a:p>
          <a:p>
            <a:r>
              <a:rPr lang="en-US" dirty="0" smtClean="0"/>
              <a:t>Ratio – Quantitative; distance has meaning; zero equates to “none of”</a:t>
            </a:r>
            <a:endParaRPr lang="en-US" dirty="0"/>
          </a:p>
          <a:p>
            <a:endParaRPr lang="en-US" dirty="0" smtClean="0"/>
          </a:p>
          <a:p>
            <a:pPr marL="0" indent="0">
              <a:buNone/>
            </a:pPr>
            <a:r>
              <a:rPr lang="en-US" dirty="0" smtClean="0"/>
              <a:t>	Often “lumped together”—</a:t>
            </a:r>
            <a:br>
              <a:rPr lang="en-US" dirty="0" smtClean="0"/>
            </a:br>
            <a:r>
              <a:rPr lang="en-US" dirty="0" smtClean="0"/>
              <a:t>	your book calls both “interval”; </a:t>
            </a:r>
            <a:br>
              <a:rPr lang="en-US" dirty="0" smtClean="0"/>
            </a:br>
            <a:r>
              <a:rPr lang="en-US" dirty="0" smtClean="0"/>
              <a:t>	JMP calls both continuous</a:t>
            </a:r>
          </a:p>
        </p:txBody>
      </p:sp>
      <p:pic>
        <p:nvPicPr>
          <p:cNvPr id="14342" name="Picture 6" descr="C:\Documents and Settings\KMelton\Local Settings\Temporary Internet Files\Content.IE5\SL6BG5Q3\MCj03101580000[1].wmf"/>
          <p:cNvPicPr>
            <a:picLocks noChangeAspect="1" noChangeArrowheads="1"/>
          </p:cNvPicPr>
          <p:nvPr/>
        </p:nvPicPr>
        <p:blipFill>
          <a:blip r:embed="rId2" cstate="print"/>
          <a:srcRect/>
          <a:stretch>
            <a:fillRect/>
          </a:stretch>
        </p:blipFill>
        <p:spPr bwMode="auto">
          <a:xfrm>
            <a:off x="6781800" y="5257800"/>
            <a:ext cx="1981200" cy="1445740"/>
          </a:xfrm>
          <a:prstGeom prst="rect">
            <a:avLst/>
          </a:prstGeom>
          <a:noFill/>
        </p:spPr>
      </p:pic>
      <p:grpSp>
        <p:nvGrpSpPr>
          <p:cNvPr id="4" name="Group 116"/>
          <p:cNvGrpSpPr/>
          <p:nvPr/>
        </p:nvGrpSpPr>
        <p:grpSpPr>
          <a:xfrm>
            <a:off x="967136" y="381000"/>
            <a:ext cx="2362200" cy="1524000"/>
            <a:chOff x="5715000" y="3200400"/>
            <a:chExt cx="2801938" cy="1598613"/>
          </a:xfrm>
        </p:grpSpPr>
        <p:grpSp>
          <p:nvGrpSpPr>
            <p:cNvPr id="5" name="Group 13"/>
            <p:cNvGrpSpPr>
              <a:grpSpLocks noChangeAspect="1"/>
            </p:cNvGrpSpPr>
            <p:nvPr/>
          </p:nvGrpSpPr>
          <p:grpSpPr bwMode="auto">
            <a:xfrm>
              <a:off x="5715000" y="3200400"/>
              <a:ext cx="2801938" cy="1598613"/>
              <a:chOff x="3600" y="2016"/>
              <a:chExt cx="1765" cy="1007"/>
            </a:xfrm>
          </p:grpSpPr>
          <p:sp>
            <p:nvSpPr>
              <p:cNvPr id="14348" name="AutoShape 12"/>
              <p:cNvSpPr>
                <a:spLocks noChangeAspect="1" noChangeArrowheads="1" noTextEdit="1"/>
              </p:cNvSpPr>
              <p:nvPr/>
            </p:nvSpPr>
            <p:spPr bwMode="auto">
              <a:xfrm>
                <a:off x="3600" y="2016"/>
                <a:ext cx="1765" cy="10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8"/>
              <p:cNvGrpSpPr>
                <a:grpSpLocks/>
              </p:cNvGrpSpPr>
              <p:nvPr/>
            </p:nvGrpSpPr>
            <p:grpSpPr bwMode="auto">
              <a:xfrm>
                <a:off x="3600" y="2362"/>
                <a:ext cx="1764" cy="660"/>
                <a:chOff x="3600" y="2362"/>
                <a:chExt cx="1764" cy="660"/>
              </a:xfrm>
            </p:grpSpPr>
            <p:sp>
              <p:nvSpPr>
                <p:cNvPr id="14350" name="Freeform 14"/>
                <p:cNvSpPr>
                  <a:spLocks/>
                </p:cNvSpPr>
                <p:nvPr/>
              </p:nvSpPr>
              <p:spPr bwMode="auto">
                <a:xfrm>
                  <a:off x="3607" y="2373"/>
                  <a:ext cx="1748" cy="638"/>
                </a:xfrm>
                <a:custGeom>
                  <a:avLst/>
                  <a:gdLst/>
                  <a:ahLst/>
                  <a:cxnLst>
                    <a:cxn ang="0">
                      <a:pos x="0" y="622"/>
                    </a:cxn>
                    <a:cxn ang="0">
                      <a:pos x="5" y="452"/>
                    </a:cxn>
                    <a:cxn ang="0">
                      <a:pos x="5" y="444"/>
                    </a:cxn>
                    <a:cxn ang="0">
                      <a:pos x="22" y="321"/>
                    </a:cxn>
                    <a:cxn ang="0">
                      <a:pos x="59" y="234"/>
                    </a:cxn>
                    <a:cxn ang="0">
                      <a:pos x="104" y="205"/>
                    </a:cxn>
                    <a:cxn ang="0">
                      <a:pos x="202" y="192"/>
                    </a:cxn>
                    <a:cxn ang="0">
                      <a:pos x="496" y="175"/>
                    </a:cxn>
                    <a:cxn ang="0">
                      <a:pos x="965" y="155"/>
                    </a:cxn>
                    <a:cxn ang="0">
                      <a:pos x="1299" y="145"/>
                    </a:cxn>
                    <a:cxn ang="0">
                      <a:pos x="1746" y="103"/>
                    </a:cxn>
                    <a:cxn ang="0">
                      <a:pos x="2178" y="64"/>
                    </a:cxn>
                    <a:cxn ang="0">
                      <a:pos x="2640" y="12"/>
                    </a:cxn>
                    <a:cxn ang="0">
                      <a:pos x="2884" y="0"/>
                    </a:cxn>
                    <a:cxn ang="0">
                      <a:pos x="2933" y="10"/>
                    </a:cxn>
                    <a:cxn ang="0">
                      <a:pos x="3131" y="74"/>
                    </a:cxn>
                    <a:cxn ang="0">
                      <a:pos x="3371" y="163"/>
                    </a:cxn>
                    <a:cxn ang="0">
                      <a:pos x="3477" y="227"/>
                    </a:cxn>
                    <a:cxn ang="0">
                      <a:pos x="3494" y="257"/>
                    </a:cxn>
                    <a:cxn ang="0">
                      <a:pos x="3492" y="323"/>
                    </a:cxn>
                    <a:cxn ang="0">
                      <a:pos x="3467" y="432"/>
                    </a:cxn>
                    <a:cxn ang="0">
                      <a:pos x="3459" y="523"/>
                    </a:cxn>
                    <a:cxn ang="0">
                      <a:pos x="3462" y="696"/>
                    </a:cxn>
                    <a:cxn ang="0">
                      <a:pos x="3462" y="704"/>
                    </a:cxn>
                    <a:cxn ang="0">
                      <a:pos x="3479" y="891"/>
                    </a:cxn>
                    <a:cxn ang="0">
                      <a:pos x="3467" y="918"/>
                    </a:cxn>
                    <a:cxn ang="0">
                      <a:pos x="3447" y="936"/>
                    </a:cxn>
                    <a:cxn ang="0">
                      <a:pos x="3338" y="946"/>
                    </a:cxn>
                    <a:cxn ang="0">
                      <a:pos x="2983" y="1010"/>
                    </a:cxn>
                    <a:cxn ang="0">
                      <a:pos x="2716" y="1074"/>
                    </a:cxn>
                    <a:cxn ang="0">
                      <a:pos x="2709" y="1076"/>
                    </a:cxn>
                    <a:cxn ang="0">
                      <a:pos x="2440" y="1138"/>
                    </a:cxn>
                    <a:cxn ang="0">
                      <a:pos x="2178" y="1163"/>
                    </a:cxn>
                    <a:cxn ang="0">
                      <a:pos x="1602" y="1198"/>
                    </a:cxn>
                    <a:cxn ang="0">
                      <a:pos x="1118" y="1227"/>
                    </a:cxn>
                    <a:cxn ang="0">
                      <a:pos x="1109" y="1235"/>
                    </a:cxn>
                    <a:cxn ang="0">
                      <a:pos x="913" y="1237"/>
                    </a:cxn>
                    <a:cxn ang="0">
                      <a:pos x="447" y="1277"/>
                    </a:cxn>
                    <a:cxn ang="0">
                      <a:pos x="405" y="1267"/>
                    </a:cxn>
                    <a:cxn ang="0">
                      <a:pos x="338" y="1217"/>
                    </a:cxn>
                    <a:cxn ang="0">
                      <a:pos x="294" y="1170"/>
                    </a:cxn>
                    <a:cxn ang="0">
                      <a:pos x="276" y="1111"/>
                    </a:cxn>
                    <a:cxn ang="0">
                      <a:pos x="264" y="1042"/>
                    </a:cxn>
                    <a:cxn ang="0">
                      <a:pos x="227" y="993"/>
                    </a:cxn>
                    <a:cxn ang="0">
                      <a:pos x="94" y="775"/>
                    </a:cxn>
                    <a:cxn ang="0">
                      <a:pos x="20" y="671"/>
                    </a:cxn>
                    <a:cxn ang="0">
                      <a:pos x="0" y="622"/>
                    </a:cxn>
                  </a:cxnLst>
                  <a:rect l="0" t="0" r="r" b="b"/>
                  <a:pathLst>
                    <a:path w="3494" h="1277">
                      <a:moveTo>
                        <a:pt x="0" y="622"/>
                      </a:moveTo>
                      <a:lnTo>
                        <a:pt x="5" y="452"/>
                      </a:lnTo>
                      <a:lnTo>
                        <a:pt x="5" y="444"/>
                      </a:lnTo>
                      <a:lnTo>
                        <a:pt x="22" y="321"/>
                      </a:lnTo>
                      <a:lnTo>
                        <a:pt x="59" y="234"/>
                      </a:lnTo>
                      <a:lnTo>
                        <a:pt x="104" y="205"/>
                      </a:lnTo>
                      <a:lnTo>
                        <a:pt x="202" y="192"/>
                      </a:lnTo>
                      <a:lnTo>
                        <a:pt x="496" y="175"/>
                      </a:lnTo>
                      <a:lnTo>
                        <a:pt x="965" y="155"/>
                      </a:lnTo>
                      <a:lnTo>
                        <a:pt x="1299" y="145"/>
                      </a:lnTo>
                      <a:lnTo>
                        <a:pt x="1746" y="103"/>
                      </a:lnTo>
                      <a:lnTo>
                        <a:pt x="2178" y="64"/>
                      </a:lnTo>
                      <a:lnTo>
                        <a:pt x="2640" y="12"/>
                      </a:lnTo>
                      <a:lnTo>
                        <a:pt x="2884" y="0"/>
                      </a:lnTo>
                      <a:lnTo>
                        <a:pt x="2933" y="10"/>
                      </a:lnTo>
                      <a:lnTo>
                        <a:pt x="3131" y="74"/>
                      </a:lnTo>
                      <a:lnTo>
                        <a:pt x="3371" y="163"/>
                      </a:lnTo>
                      <a:lnTo>
                        <a:pt x="3477" y="227"/>
                      </a:lnTo>
                      <a:lnTo>
                        <a:pt x="3494" y="257"/>
                      </a:lnTo>
                      <a:lnTo>
                        <a:pt x="3492" y="323"/>
                      </a:lnTo>
                      <a:lnTo>
                        <a:pt x="3467" y="432"/>
                      </a:lnTo>
                      <a:lnTo>
                        <a:pt x="3459" y="523"/>
                      </a:lnTo>
                      <a:lnTo>
                        <a:pt x="3462" y="696"/>
                      </a:lnTo>
                      <a:lnTo>
                        <a:pt x="3462" y="704"/>
                      </a:lnTo>
                      <a:lnTo>
                        <a:pt x="3479" y="891"/>
                      </a:lnTo>
                      <a:lnTo>
                        <a:pt x="3467" y="918"/>
                      </a:lnTo>
                      <a:lnTo>
                        <a:pt x="3447" y="936"/>
                      </a:lnTo>
                      <a:lnTo>
                        <a:pt x="3338" y="946"/>
                      </a:lnTo>
                      <a:lnTo>
                        <a:pt x="2983" y="1010"/>
                      </a:lnTo>
                      <a:lnTo>
                        <a:pt x="2716" y="1074"/>
                      </a:lnTo>
                      <a:lnTo>
                        <a:pt x="2709" y="1076"/>
                      </a:lnTo>
                      <a:lnTo>
                        <a:pt x="2440" y="1138"/>
                      </a:lnTo>
                      <a:lnTo>
                        <a:pt x="2178" y="1163"/>
                      </a:lnTo>
                      <a:lnTo>
                        <a:pt x="1602" y="1198"/>
                      </a:lnTo>
                      <a:lnTo>
                        <a:pt x="1118" y="1227"/>
                      </a:lnTo>
                      <a:lnTo>
                        <a:pt x="1109" y="1235"/>
                      </a:lnTo>
                      <a:lnTo>
                        <a:pt x="913" y="1237"/>
                      </a:lnTo>
                      <a:lnTo>
                        <a:pt x="447" y="1277"/>
                      </a:lnTo>
                      <a:lnTo>
                        <a:pt x="405" y="1267"/>
                      </a:lnTo>
                      <a:lnTo>
                        <a:pt x="338" y="1217"/>
                      </a:lnTo>
                      <a:lnTo>
                        <a:pt x="294" y="1170"/>
                      </a:lnTo>
                      <a:lnTo>
                        <a:pt x="276" y="1111"/>
                      </a:lnTo>
                      <a:lnTo>
                        <a:pt x="264" y="1042"/>
                      </a:lnTo>
                      <a:lnTo>
                        <a:pt x="227" y="993"/>
                      </a:lnTo>
                      <a:lnTo>
                        <a:pt x="94" y="775"/>
                      </a:lnTo>
                      <a:lnTo>
                        <a:pt x="20" y="671"/>
                      </a:lnTo>
                      <a:lnTo>
                        <a:pt x="0" y="622"/>
                      </a:lnTo>
                      <a:close/>
                    </a:path>
                  </a:pathLst>
                </a:custGeom>
                <a:solidFill>
                  <a:srgbClr val="0000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7"/>
                <p:cNvGrpSpPr>
                  <a:grpSpLocks/>
                </p:cNvGrpSpPr>
                <p:nvPr/>
              </p:nvGrpSpPr>
              <p:grpSpPr bwMode="auto">
                <a:xfrm>
                  <a:off x="3600" y="2362"/>
                  <a:ext cx="1764" cy="660"/>
                  <a:chOff x="3600" y="2362"/>
                  <a:chExt cx="1764" cy="660"/>
                </a:xfrm>
              </p:grpSpPr>
              <p:sp>
                <p:nvSpPr>
                  <p:cNvPr id="14351" name="Freeform 15"/>
                  <p:cNvSpPr>
                    <a:spLocks/>
                  </p:cNvSpPr>
                  <p:nvPr/>
                </p:nvSpPr>
                <p:spPr bwMode="auto">
                  <a:xfrm>
                    <a:off x="3600" y="2362"/>
                    <a:ext cx="1764" cy="552"/>
                  </a:xfrm>
                  <a:custGeom>
                    <a:avLst/>
                    <a:gdLst/>
                    <a:ahLst/>
                    <a:cxnLst>
                      <a:cxn ang="0">
                        <a:pos x="1074" y="160"/>
                      </a:cxn>
                      <a:cxn ang="0">
                        <a:pos x="494" y="182"/>
                      </a:cxn>
                      <a:cxn ang="0">
                        <a:pos x="259" y="195"/>
                      </a:cxn>
                      <a:cxn ang="0">
                        <a:pos x="81" y="217"/>
                      </a:cxn>
                      <a:cxn ang="0">
                        <a:pos x="32" y="293"/>
                      </a:cxn>
                      <a:cxn ang="0">
                        <a:pos x="0" y="568"/>
                      </a:cxn>
                      <a:cxn ang="0">
                        <a:pos x="10" y="674"/>
                      </a:cxn>
                      <a:cxn ang="0">
                        <a:pos x="27" y="716"/>
                      </a:cxn>
                      <a:cxn ang="0">
                        <a:pos x="180" y="950"/>
                      </a:cxn>
                      <a:cxn ang="0">
                        <a:pos x="249" y="1079"/>
                      </a:cxn>
                      <a:cxn ang="0">
                        <a:pos x="289" y="1089"/>
                      </a:cxn>
                      <a:cxn ang="0">
                        <a:pos x="240" y="982"/>
                      </a:cxn>
                      <a:cxn ang="0">
                        <a:pos x="121" y="785"/>
                      </a:cxn>
                      <a:cxn ang="0">
                        <a:pos x="35" y="659"/>
                      </a:cxn>
                      <a:cxn ang="0">
                        <a:pos x="42" y="503"/>
                      </a:cxn>
                      <a:cxn ang="0">
                        <a:pos x="57" y="363"/>
                      </a:cxn>
                      <a:cxn ang="0">
                        <a:pos x="81" y="303"/>
                      </a:cxn>
                      <a:cxn ang="0">
                        <a:pos x="205" y="471"/>
                      </a:cxn>
                      <a:cxn ang="0">
                        <a:pos x="309" y="634"/>
                      </a:cxn>
                      <a:cxn ang="0">
                        <a:pos x="235" y="464"/>
                      </a:cxn>
                      <a:cxn ang="0">
                        <a:pos x="136" y="266"/>
                      </a:cxn>
                      <a:cxn ang="0">
                        <a:pos x="183" y="234"/>
                      </a:cxn>
                      <a:cxn ang="0">
                        <a:pos x="494" y="214"/>
                      </a:cxn>
                      <a:cxn ang="0">
                        <a:pos x="1232" y="187"/>
                      </a:cxn>
                      <a:cxn ang="0">
                        <a:pos x="2099" y="116"/>
                      </a:cxn>
                      <a:cxn ang="0">
                        <a:pos x="2795" y="41"/>
                      </a:cxn>
                      <a:cxn ang="0">
                        <a:pos x="2951" y="54"/>
                      </a:cxn>
                      <a:cxn ang="0">
                        <a:pos x="3220" y="145"/>
                      </a:cxn>
                      <a:cxn ang="0">
                        <a:pos x="3469" y="256"/>
                      </a:cxn>
                      <a:cxn ang="0">
                        <a:pos x="3484" y="325"/>
                      </a:cxn>
                      <a:cxn ang="0">
                        <a:pos x="3460" y="577"/>
                      </a:cxn>
                      <a:cxn ang="0">
                        <a:pos x="3465" y="856"/>
                      </a:cxn>
                      <a:cxn ang="0">
                        <a:pos x="3497" y="886"/>
                      </a:cxn>
                      <a:cxn ang="0">
                        <a:pos x="3509" y="782"/>
                      </a:cxn>
                      <a:cxn ang="0">
                        <a:pos x="3499" y="602"/>
                      </a:cxn>
                      <a:cxn ang="0">
                        <a:pos x="3514" y="375"/>
                      </a:cxn>
                      <a:cxn ang="0">
                        <a:pos x="3526" y="259"/>
                      </a:cxn>
                      <a:cxn ang="0">
                        <a:pos x="3472" y="212"/>
                      </a:cxn>
                      <a:cxn ang="0">
                        <a:pos x="3282" y="130"/>
                      </a:cxn>
                      <a:cxn ang="0">
                        <a:pos x="3008" y="37"/>
                      </a:cxn>
                      <a:cxn ang="0">
                        <a:pos x="2906" y="2"/>
                      </a:cxn>
                      <a:cxn ang="0">
                        <a:pos x="2773" y="9"/>
                      </a:cxn>
                      <a:cxn ang="0">
                        <a:pos x="2551" y="27"/>
                      </a:cxn>
                      <a:cxn ang="0">
                        <a:pos x="1859" y="101"/>
                      </a:cxn>
                      <a:cxn ang="0">
                        <a:pos x="1301" y="155"/>
                      </a:cxn>
                    </a:cxnLst>
                    <a:rect l="0" t="0" r="r" b="b"/>
                    <a:pathLst>
                      <a:path w="3529" h="1103">
                        <a:moveTo>
                          <a:pt x="1301" y="155"/>
                        </a:moveTo>
                        <a:lnTo>
                          <a:pt x="1074" y="160"/>
                        </a:lnTo>
                        <a:lnTo>
                          <a:pt x="815" y="167"/>
                        </a:lnTo>
                        <a:lnTo>
                          <a:pt x="494" y="182"/>
                        </a:lnTo>
                        <a:lnTo>
                          <a:pt x="267" y="192"/>
                        </a:lnTo>
                        <a:lnTo>
                          <a:pt x="259" y="195"/>
                        </a:lnTo>
                        <a:lnTo>
                          <a:pt x="148" y="204"/>
                        </a:lnTo>
                        <a:lnTo>
                          <a:pt x="81" y="217"/>
                        </a:lnTo>
                        <a:lnTo>
                          <a:pt x="54" y="242"/>
                        </a:lnTo>
                        <a:lnTo>
                          <a:pt x="32" y="293"/>
                        </a:lnTo>
                        <a:lnTo>
                          <a:pt x="7" y="427"/>
                        </a:lnTo>
                        <a:lnTo>
                          <a:pt x="0" y="568"/>
                        </a:lnTo>
                        <a:lnTo>
                          <a:pt x="2" y="639"/>
                        </a:lnTo>
                        <a:lnTo>
                          <a:pt x="10" y="674"/>
                        </a:lnTo>
                        <a:lnTo>
                          <a:pt x="27" y="708"/>
                        </a:lnTo>
                        <a:lnTo>
                          <a:pt x="27" y="716"/>
                        </a:lnTo>
                        <a:lnTo>
                          <a:pt x="96" y="817"/>
                        </a:lnTo>
                        <a:lnTo>
                          <a:pt x="180" y="950"/>
                        </a:lnTo>
                        <a:lnTo>
                          <a:pt x="227" y="1017"/>
                        </a:lnTo>
                        <a:lnTo>
                          <a:pt x="249" y="1079"/>
                        </a:lnTo>
                        <a:lnTo>
                          <a:pt x="277" y="1103"/>
                        </a:lnTo>
                        <a:lnTo>
                          <a:pt x="289" y="1089"/>
                        </a:lnTo>
                        <a:lnTo>
                          <a:pt x="284" y="1042"/>
                        </a:lnTo>
                        <a:lnTo>
                          <a:pt x="240" y="982"/>
                        </a:lnTo>
                        <a:lnTo>
                          <a:pt x="178" y="864"/>
                        </a:lnTo>
                        <a:lnTo>
                          <a:pt x="121" y="785"/>
                        </a:lnTo>
                        <a:lnTo>
                          <a:pt x="64" y="713"/>
                        </a:lnTo>
                        <a:lnTo>
                          <a:pt x="35" y="659"/>
                        </a:lnTo>
                        <a:lnTo>
                          <a:pt x="42" y="595"/>
                        </a:lnTo>
                        <a:lnTo>
                          <a:pt x="42" y="503"/>
                        </a:lnTo>
                        <a:lnTo>
                          <a:pt x="49" y="434"/>
                        </a:lnTo>
                        <a:lnTo>
                          <a:pt x="57" y="363"/>
                        </a:lnTo>
                        <a:lnTo>
                          <a:pt x="67" y="316"/>
                        </a:lnTo>
                        <a:lnTo>
                          <a:pt x="81" y="303"/>
                        </a:lnTo>
                        <a:lnTo>
                          <a:pt x="106" y="311"/>
                        </a:lnTo>
                        <a:lnTo>
                          <a:pt x="205" y="471"/>
                        </a:lnTo>
                        <a:lnTo>
                          <a:pt x="286" y="619"/>
                        </a:lnTo>
                        <a:lnTo>
                          <a:pt x="309" y="634"/>
                        </a:lnTo>
                        <a:lnTo>
                          <a:pt x="311" y="607"/>
                        </a:lnTo>
                        <a:lnTo>
                          <a:pt x="235" y="464"/>
                        </a:lnTo>
                        <a:lnTo>
                          <a:pt x="180" y="345"/>
                        </a:lnTo>
                        <a:lnTo>
                          <a:pt x="136" y="266"/>
                        </a:lnTo>
                        <a:lnTo>
                          <a:pt x="138" y="246"/>
                        </a:lnTo>
                        <a:lnTo>
                          <a:pt x="183" y="234"/>
                        </a:lnTo>
                        <a:lnTo>
                          <a:pt x="299" y="227"/>
                        </a:lnTo>
                        <a:lnTo>
                          <a:pt x="494" y="214"/>
                        </a:lnTo>
                        <a:lnTo>
                          <a:pt x="684" y="207"/>
                        </a:lnTo>
                        <a:lnTo>
                          <a:pt x="1232" y="187"/>
                        </a:lnTo>
                        <a:lnTo>
                          <a:pt x="1832" y="140"/>
                        </a:lnTo>
                        <a:lnTo>
                          <a:pt x="2099" y="116"/>
                        </a:lnTo>
                        <a:lnTo>
                          <a:pt x="2415" y="76"/>
                        </a:lnTo>
                        <a:lnTo>
                          <a:pt x="2795" y="41"/>
                        </a:lnTo>
                        <a:lnTo>
                          <a:pt x="2897" y="46"/>
                        </a:lnTo>
                        <a:lnTo>
                          <a:pt x="2951" y="54"/>
                        </a:lnTo>
                        <a:lnTo>
                          <a:pt x="3008" y="81"/>
                        </a:lnTo>
                        <a:lnTo>
                          <a:pt x="3220" y="145"/>
                        </a:lnTo>
                        <a:lnTo>
                          <a:pt x="3408" y="217"/>
                        </a:lnTo>
                        <a:lnTo>
                          <a:pt x="3469" y="256"/>
                        </a:lnTo>
                        <a:lnTo>
                          <a:pt x="3484" y="284"/>
                        </a:lnTo>
                        <a:lnTo>
                          <a:pt x="3484" y="325"/>
                        </a:lnTo>
                        <a:lnTo>
                          <a:pt x="3465" y="449"/>
                        </a:lnTo>
                        <a:lnTo>
                          <a:pt x="3460" y="577"/>
                        </a:lnTo>
                        <a:lnTo>
                          <a:pt x="3462" y="753"/>
                        </a:lnTo>
                        <a:lnTo>
                          <a:pt x="3465" y="856"/>
                        </a:lnTo>
                        <a:lnTo>
                          <a:pt x="3479" y="886"/>
                        </a:lnTo>
                        <a:lnTo>
                          <a:pt x="3497" y="886"/>
                        </a:lnTo>
                        <a:lnTo>
                          <a:pt x="3511" y="861"/>
                        </a:lnTo>
                        <a:lnTo>
                          <a:pt x="3509" y="782"/>
                        </a:lnTo>
                        <a:lnTo>
                          <a:pt x="3499" y="610"/>
                        </a:lnTo>
                        <a:lnTo>
                          <a:pt x="3499" y="602"/>
                        </a:lnTo>
                        <a:lnTo>
                          <a:pt x="3499" y="488"/>
                        </a:lnTo>
                        <a:lnTo>
                          <a:pt x="3514" y="375"/>
                        </a:lnTo>
                        <a:lnTo>
                          <a:pt x="3529" y="291"/>
                        </a:lnTo>
                        <a:lnTo>
                          <a:pt x="3526" y="259"/>
                        </a:lnTo>
                        <a:lnTo>
                          <a:pt x="3497" y="232"/>
                        </a:lnTo>
                        <a:lnTo>
                          <a:pt x="3472" y="212"/>
                        </a:lnTo>
                        <a:lnTo>
                          <a:pt x="3395" y="177"/>
                        </a:lnTo>
                        <a:lnTo>
                          <a:pt x="3282" y="130"/>
                        </a:lnTo>
                        <a:lnTo>
                          <a:pt x="3141" y="81"/>
                        </a:lnTo>
                        <a:lnTo>
                          <a:pt x="3008" y="37"/>
                        </a:lnTo>
                        <a:lnTo>
                          <a:pt x="2941" y="12"/>
                        </a:lnTo>
                        <a:lnTo>
                          <a:pt x="2906" y="2"/>
                        </a:lnTo>
                        <a:lnTo>
                          <a:pt x="2862" y="0"/>
                        </a:lnTo>
                        <a:lnTo>
                          <a:pt x="2773" y="9"/>
                        </a:lnTo>
                        <a:lnTo>
                          <a:pt x="2558" y="24"/>
                        </a:lnTo>
                        <a:lnTo>
                          <a:pt x="2551" y="27"/>
                        </a:lnTo>
                        <a:lnTo>
                          <a:pt x="2200" y="69"/>
                        </a:lnTo>
                        <a:lnTo>
                          <a:pt x="1859" y="101"/>
                        </a:lnTo>
                        <a:lnTo>
                          <a:pt x="1435" y="138"/>
                        </a:lnTo>
                        <a:lnTo>
                          <a:pt x="1301" y="155"/>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2" name="Freeform 16"/>
                  <p:cNvSpPr>
                    <a:spLocks/>
                  </p:cNvSpPr>
                  <p:nvPr/>
                </p:nvSpPr>
                <p:spPr bwMode="auto">
                  <a:xfrm>
                    <a:off x="3737" y="2521"/>
                    <a:ext cx="1621" cy="501"/>
                  </a:xfrm>
                  <a:custGeom>
                    <a:avLst/>
                    <a:gdLst/>
                    <a:ahLst/>
                    <a:cxnLst>
                      <a:cxn ang="0">
                        <a:pos x="3242" y="571"/>
                      </a:cxn>
                      <a:cxn ang="0">
                        <a:pos x="3233" y="645"/>
                      </a:cxn>
                      <a:cxn ang="0">
                        <a:pos x="3195" y="662"/>
                      </a:cxn>
                      <a:cxn ang="0">
                        <a:pos x="3112" y="672"/>
                      </a:cxn>
                      <a:cxn ang="0">
                        <a:pos x="2919" y="697"/>
                      </a:cxn>
                      <a:cxn ang="0">
                        <a:pos x="2744" y="731"/>
                      </a:cxn>
                      <a:cxn ang="0">
                        <a:pos x="2447" y="810"/>
                      </a:cxn>
                      <a:cxn ang="0">
                        <a:pos x="2223" y="860"/>
                      </a:cxn>
                      <a:cxn ang="0">
                        <a:pos x="1906" y="884"/>
                      </a:cxn>
                      <a:cxn ang="0">
                        <a:pos x="1343" y="916"/>
                      </a:cxn>
                      <a:cxn ang="0">
                        <a:pos x="1116" y="936"/>
                      </a:cxn>
                      <a:cxn ang="0">
                        <a:pos x="558" y="966"/>
                      </a:cxn>
                      <a:cxn ang="0">
                        <a:pos x="304" y="995"/>
                      </a:cxn>
                      <a:cxn ang="0">
                        <a:pos x="183" y="1003"/>
                      </a:cxn>
                      <a:cxn ang="0">
                        <a:pos x="133" y="990"/>
                      </a:cxn>
                      <a:cxn ang="0">
                        <a:pos x="40" y="916"/>
                      </a:cxn>
                      <a:cxn ang="0">
                        <a:pos x="10" y="837"/>
                      </a:cxn>
                      <a:cxn ang="0">
                        <a:pos x="0" y="706"/>
                      </a:cxn>
                      <a:cxn ang="0">
                        <a:pos x="30" y="432"/>
                      </a:cxn>
                      <a:cxn ang="0">
                        <a:pos x="10" y="279"/>
                      </a:cxn>
                      <a:cxn ang="0">
                        <a:pos x="25" y="262"/>
                      </a:cxn>
                      <a:cxn ang="0">
                        <a:pos x="87" y="301"/>
                      </a:cxn>
                      <a:cxn ang="0">
                        <a:pos x="232" y="306"/>
                      </a:cxn>
                      <a:cxn ang="0">
                        <a:pos x="637" y="284"/>
                      </a:cxn>
                      <a:cxn ang="0">
                        <a:pos x="1474" y="212"/>
                      </a:cxn>
                      <a:cxn ang="0">
                        <a:pos x="2116" y="121"/>
                      </a:cxn>
                      <a:cxn ang="0">
                        <a:pos x="2741" y="5"/>
                      </a:cxn>
                      <a:cxn ang="0">
                        <a:pos x="2778" y="7"/>
                      </a:cxn>
                      <a:cxn ang="0">
                        <a:pos x="2665" y="52"/>
                      </a:cxn>
                      <a:cxn ang="0">
                        <a:pos x="2230" y="131"/>
                      </a:cxn>
                      <a:cxn ang="0">
                        <a:pos x="1721" y="212"/>
                      </a:cxn>
                      <a:cxn ang="0">
                        <a:pos x="1314" y="259"/>
                      </a:cxn>
                      <a:cxn ang="0">
                        <a:pos x="995" y="292"/>
                      </a:cxn>
                      <a:cxn ang="0">
                        <a:pos x="412" y="326"/>
                      </a:cxn>
                      <a:cxn ang="0">
                        <a:pos x="138" y="341"/>
                      </a:cxn>
                      <a:cxn ang="0">
                        <a:pos x="74" y="380"/>
                      </a:cxn>
                      <a:cxn ang="0">
                        <a:pos x="47" y="595"/>
                      </a:cxn>
                      <a:cxn ang="0">
                        <a:pos x="37" y="783"/>
                      </a:cxn>
                      <a:cxn ang="0">
                        <a:pos x="49" y="860"/>
                      </a:cxn>
                      <a:cxn ang="0">
                        <a:pos x="104" y="924"/>
                      </a:cxn>
                      <a:cxn ang="0">
                        <a:pos x="188" y="953"/>
                      </a:cxn>
                      <a:cxn ang="0">
                        <a:pos x="474" y="941"/>
                      </a:cxn>
                      <a:cxn ang="0">
                        <a:pos x="775" y="916"/>
                      </a:cxn>
                      <a:cxn ang="0">
                        <a:pos x="1124" y="889"/>
                      </a:cxn>
                      <a:cxn ang="0">
                        <a:pos x="1583" y="864"/>
                      </a:cxn>
                      <a:cxn ang="0">
                        <a:pos x="2079" y="840"/>
                      </a:cxn>
                      <a:cxn ang="0">
                        <a:pos x="2413" y="778"/>
                      </a:cxn>
                      <a:cxn ang="0">
                        <a:pos x="2840" y="674"/>
                      </a:cxn>
                      <a:cxn ang="0">
                        <a:pos x="3183" y="615"/>
                      </a:cxn>
                      <a:cxn ang="0">
                        <a:pos x="3195" y="536"/>
                      </a:cxn>
                      <a:cxn ang="0">
                        <a:pos x="3233" y="519"/>
                      </a:cxn>
                    </a:cxnLst>
                    <a:rect l="0" t="0" r="r" b="b"/>
                    <a:pathLst>
                      <a:path w="3242" h="1003">
                        <a:moveTo>
                          <a:pt x="3233" y="519"/>
                        </a:moveTo>
                        <a:lnTo>
                          <a:pt x="3242" y="571"/>
                        </a:lnTo>
                        <a:lnTo>
                          <a:pt x="3242" y="620"/>
                        </a:lnTo>
                        <a:lnTo>
                          <a:pt x="3233" y="645"/>
                        </a:lnTo>
                        <a:lnTo>
                          <a:pt x="3203" y="659"/>
                        </a:lnTo>
                        <a:lnTo>
                          <a:pt x="3195" y="662"/>
                        </a:lnTo>
                        <a:lnTo>
                          <a:pt x="3188" y="662"/>
                        </a:lnTo>
                        <a:lnTo>
                          <a:pt x="3112" y="672"/>
                        </a:lnTo>
                        <a:lnTo>
                          <a:pt x="2926" y="694"/>
                        </a:lnTo>
                        <a:lnTo>
                          <a:pt x="2919" y="697"/>
                        </a:lnTo>
                        <a:lnTo>
                          <a:pt x="2912" y="697"/>
                        </a:lnTo>
                        <a:lnTo>
                          <a:pt x="2744" y="731"/>
                        </a:lnTo>
                        <a:lnTo>
                          <a:pt x="2590" y="768"/>
                        </a:lnTo>
                        <a:lnTo>
                          <a:pt x="2447" y="810"/>
                        </a:lnTo>
                        <a:lnTo>
                          <a:pt x="2319" y="840"/>
                        </a:lnTo>
                        <a:lnTo>
                          <a:pt x="2223" y="860"/>
                        </a:lnTo>
                        <a:lnTo>
                          <a:pt x="2087" y="872"/>
                        </a:lnTo>
                        <a:lnTo>
                          <a:pt x="1906" y="884"/>
                        </a:lnTo>
                        <a:lnTo>
                          <a:pt x="1684" y="894"/>
                        </a:lnTo>
                        <a:lnTo>
                          <a:pt x="1343" y="916"/>
                        </a:lnTo>
                        <a:lnTo>
                          <a:pt x="1131" y="931"/>
                        </a:lnTo>
                        <a:lnTo>
                          <a:pt x="1116" y="936"/>
                        </a:lnTo>
                        <a:lnTo>
                          <a:pt x="869" y="951"/>
                        </a:lnTo>
                        <a:lnTo>
                          <a:pt x="558" y="966"/>
                        </a:lnTo>
                        <a:lnTo>
                          <a:pt x="311" y="990"/>
                        </a:lnTo>
                        <a:lnTo>
                          <a:pt x="304" y="995"/>
                        </a:lnTo>
                        <a:lnTo>
                          <a:pt x="190" y="1003"/>
                        </a:lnTo>
                        <a:lnTo>
                          <a:pt x="183" y="1003"/>
                        </a:lnTo>
                        <a:lnTo>
                          <a:pt x="141" y="988"/>
                        </a:lnTo>
                        <a:lnTo>
                          <a:pt x="133" y="990"/>
                        </a:lnTo>
                        <a:lnTo>
                          <a:pt x="79" y="953"/>
                        </a:lnTo>
                        <a:lnTo>
                          <a:pt x="40" y="916"/>
                        </a:lnTo>
                        <a:lnTo>
                          <a:pt x="20" y="874"/>
                        </a:lnTo>
                        <a:lnTo>
                          <a:pt x="10" y="837"/>
                        </a:lnTo>
                        <a:lnTo>
                          <a:pt x="5" y="766"/>
                        </a:lnTo>
                        <a:lnTo>
                          <a:pt x="0" y="706"/>
                        </a:lnTo>
                        <a:lnTo>
                          <a:pt x="5" y="632"/>
                        </a:lnTo>
                        <a:lnTo>
                          <a:pt x="30" y="432"/>
                        </a:lnTo>
                        <a:lnTo>
                          <a:pt x="42" y="346"/>
                        </a:lnTo>
                        <a:lnTo>
                          <a:pt x="10" y="279"/>
                        </a:lnTo>
                        <a:lnTo>
                          <a:pt x="8" y="250"/>
                        </a:lnTo>
                        <a:lnTo>
                          <a:pt x="25" y="262"/>
                        </a:lnTo>
                        <a:lnTo>
                          <a:pt x="57" y="289"/>
                        </a:lnTo>
                        <a:lnTo>
                          <a:pt x="87" y="301"/>
                        </a:lnTo>
                        <a:lnTo>
                          <a:pt x="124" y="311"/>
                        </a:lnTo>
                        <a:lnTo>
                          <a:pt x="232" y="306"/>
                        </a:lnTo>
                        <a:lnTo>
                          <a:pt x="408" y="299"/>
                        </a:lnTo>
                        <a:lnTo>
                          <a:pt x="637" y="284"/>
                        </a:lnTo>
                        <a:lnTo>
                          <a:pt x="1200" y="242"/>
                        </a:lnTo>
                        <a:lnTo>
                          <a:pt x="1474" y="212"/>
                        </a:lnTo>
                        <a:lnTo>
                          <a:pt x="1869" y="158"/>
                        </a:lnTo>
                        <a:lnTo>
                          <a:pt x="2116" y="121"/>
                        </a:lnTo>
                        <a:lnTo>
                          <a:pt x="2519" y="47"/>
                        </a:lnTo>
                        <a:lnTo>
                          <a:pt x="2741" y="5"/>
                        </a:lnTo>
                        <a:lnTo>
                          <a:pt x="2776" y="0"/>
                        </a:lnTo>
                        <a:lnTo>
                          <a:pt x="2778" y="7"/>
                        </a:lnTo>
                        <a:lnTo>
                          <a:pt x="2756" y="30"/>
                        </a:lnTo>
                        <a:lnTo>
                          <a:pt x="2665" y="52"/>
                        </a:lnTo>
                        <a:lnTo>
                          <a:pt x="2482" y="84"/>
                        </a:lnTo>
                        <a:lnTo>
                          <a:pt x="2230" y="131"/>
                        </a:lnTo>
                        <a:lnTo>
                          <a:pt x="1966" y="173"/>
                        </a:lnTo>
                        <a:lnTo>
                          <a:pt x="1721" y="212"/>
                        </a:lnTo>
                        <a:lnTo>
                          <a:pt x="1714" y="212"/>
                        </a:lnTo>
                        <a:lnTo>
                          <a:pt x="1314" y="259"/>
                        </a:lnTo>
                        <a:lnTo>
                          <a:pt x="1003" y="289"/>
                        </a:lnTo>
                        <a:lnTo>
                          <a:pt x="995" y="292"/>
                        </a:lnTo>
                        <a:lnTo>
                          <a:pt x="674" y="311"/>
                        </a:lnTo>
                        <a:lnTo>
                          <a:pt x="412" y="326"/>
                        </a:lnTo>
                        <a:lnTo>
                          <a:pt x="403" y="329"/>
                        </a:lnTo>
                        <a:lnTo>
                          <a:pt x="138" y="341"/>
                        </a:lnTo>
                        <a:lnTo>
                          <a:pt x="91" y="353"/>
                        </a:lnTo>
                        <a:lnTo>
                          <a:pt x="74" y="380"/>
                        </a:lnTo>
                        <a:lnTo>
                          <a:pt x="59" y="472"/>
                        </a:lnTo>
                        <a:lnTo>
                          <a:pt x="47" y="595"/>
                        </a:lnTo>
                        <a:lnTo>
                          <a:pt x="30" y="697"/>
                        </a:lnTo>
                        <a:lnTo>
                          <a:pt x="37" y="783"/>
                        </a:lnTo>
                        <a:lnTo>
                          <a:pt x="37" y="790"/>
                        </a:lnTo>
                        <a:lnTo>
                          <a:pt x="49" y="860"/>
                        </a:lnTo>
                        <a:lnTo>
                          <a:pt x="74" y="892"/>
                        </a:lnTo>
                        <a:lnTo>
                          <a:pt x="104" y="924"/>
                        </a:lnTo>
                        <a:lnTo>
                          <a:pt x="143" y="943"/>
                        </a:lnTo>
                        <a:lnTo>
                          <a:pt x="188" y="953"/>
                        </a:lnTo>
                        <a:lnTo>
                          <a:pt x="346" y="958"/>
                        </a:lnTo>
                        <a:lnTo>
                          <a:pt x="474" y="941"/>
                        </a:lnTo>
                        <a:lnTo>
                          <a:pt x="593" y="934"/>
                        </a:lnTo>
                        <a:lnTo>
                          <a:pt x="775" y="916"/>
                        </a:lnTo>
                        <a:lnTo>
                          <a:pt x="973" y="904"/>
                        </a:lnTo>
                        <a:lnTo>
                          <a:pt x="1124" y="889"/>
                        </a:lnTo>
                        <a:lnTo>
                          <a:pt x="1368" y="879"/>
                        </a:lnTo>
                        <a:lnTo>
                          <a:pt x="1583" y="864"/>
                        </a:lnTo>
                        <a:lnTo>
                          <a:pt x="1860" y="852"/>
                        </a:lnTo>
                        <a:lnTo>
                          <a:pt x="2079" y="840"/>
                        </a:lnTo>
                        <a:lnTo>
                          <a:pt x="2242" y="818"/>
                        </a:lnTo>
                        <a:lnTo>
                          <a:pt x="2413" y="778"/>
                        </a:lnTo>
                        <a:lnTo>
                          <a:pt x="2711" y="701"/>
                        </a:lnTo>
                        <a:lnTo>
                          <a:pt x="2840" y="674"/>
                        </a:lnTo>
                        <a:lnTo>
                          <a:pt x="3025" y="647"/>
                        </a:lnTo>
                        <a:lnTo>
                          <a:pt x="3183" y="615"/>
                        </a:lnTo>
                        <a:lnTo>
                          <a:pt x="3191" y="593"/>
                        </a:lnTo>
                        <a:lnTo>
                          <a:pt x="3195" y="536"/>
                        </a:lnTo>
                        <a:lnTo>
                          <a:pt x="3213" y="504"/>
                        </a:lnTo>
                        <a:lnTo>
                          <a:pt x="3233" y="519"/>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355" name="Freeform 19"/>
              <p:cNvSpPr>
                <a:spLocks/>
              </p:cNvSpPr>
              <p:nvPr/>
            </p:nvSpPr>
            <p:spPr bwMode="auto">
              <a:xfrm>
                <a:off x="4659" y="2016"/>
                <a:ext cx="183" cy="162"/>
              </a:xfrm>
              <a:custGeom>
                <a:avLst/>
                <a:gdLst/>
                <a:ahLst/>
                <a:cxnLst>
                  <a:cxn ang="0">
                    <a:pos x="265" y="149"/>
                  </a:cxn>
                  <a:cxn ang="0">
                    <a:pos x="252" y="115"/>
                  </a:cxn>
                  <a:cxn ang="0">
                    <a:pos x="241" y="86"/>
                  </a:cxn>
                  <a:cxn ang="0">
                    <a:pos x="222" y="61"/>
                  </a:cxn>
                  <a:cxn ang="0">
                    <a:pos x="200" y="33"/>
                  </a:cxn>
                  <a:cxn ang="0">
                    <a:pos x="178" y="16"/>
                  </a:cxn>
                  <a:cxn ang="0">
                    <a:pos x="155" y="7"/>
                  </a:cxn>
                  <a:cxn ang="0">
                    <a:pos x="129" y="0"/>
                  </a:cxn>
                  <a:cxn ang="0">
                    <a:pos x="99" y="4"/>
                  </a:cxn>
                  <a:cxn ang="0">
                    <a:pos x="70" y="12"/>
                  </a:cxn>
                  <a:cxn ang="0">
                    <a:pos x="47" y="31"/>
                  </a:cxn>
                  <a:cxn ang="0">
                    <a:pos x="26" y="59"/>
                  </a:cxn>
                  <a:cxn ang="0">
                    <a:pos x="11" y="93"/>
                  </a:cxn>
                  <a:cxn ang="0">
                    <a:pos x="2" y="137"/>
                  </a:cxn>
                  <a:cxn ang="0">
                    <a:pos x="0" y="182"/>
                  </a:cxn>
                  <a:cxn ang="0">
                    <a:pos x="7" y="224"/>
                  </a:cxn>
                  <a:cxn ang="0">
                    <a:pos x="18" y="259"/>
                  </a:cxn>
                  <a:cxn ang="0">
                    <a:pos x="36" y="283"/>
                  </a:cxn>
                  <a:cxn ang="0">
                    <a:pos x="63" y="304"/>
                  </a:cxn>
                  <a:cxn ang="0">
                    <a:pos x="89" y="316"/>
                  </a:cxn>
                  <a:cxn ang="0">
                    <a:pos x="122" y="324"/>
                  </a:cxn>
                  <a:cxn ang="0">
                    <a:pos x="154" y="324"/>
                  </a:cxn>
                  <a:cxn ang="0">
                    <a:pos x="184" y="316"/>
                  </a:cxn>
                  <a:cxn ang="0">
                    <a:pos x="210" y="301"/>
                  </a:cxn>
                  <a:cxn ang="0">
                    <a:pos x="228" y="285"/>
                  </a:cxn>
                  <a:cxn ang="0">
                    <a:pos x="247" y="259"/>
                  </a:cxn>
                  <a:cxn ang="0">
                    <a:pos x="259" y="231"/>
                  </a:cxn>
                  <a:cxn ang="0">
                    <a:pos x="265" y="207"/>
                  </a:cxn>
                  <a:cxn ang="0">
                    <a:pos x="265" y="198"/>
                  </a:cxn>
                  <a:cxn ang="0">
                    <a:pos x="289" y="196"/>
                  </a:cxn>
                  <a:cxn ang="0">
                    <a:pos x="295" y="196"/>
                  </a:cxn>
                  <a:cxn ang="0">
                    <a:pos x="300" y="198"/>
                  </a:cxn>
                  <a:cxn ang="0">
                    <a:pos x="306" y="198"/>
                  </a:cxn>
                  <a:cxn ang="0">
                    <a:pos x="311" y="201"/>
                  </a:cxn>
                  <a:cxn ang="0">
                    <a:pos x="317" y="201"/>
                  </a:cxn>
                  <a:cxn ang="0">
                    <a:pos x="322" y="205"/>
                  </a:cxn>
                  <a:cxn ang="0">
                    <a:pos x="328" y="207"/>
                  </a:cxn>
                  <a:cxn ang="0">
                    <a:pos x="336" y="209"/>
                  </a:cxn>
                  <a:cxn ang="0">
                    <a:pos x="341" y="211"/>
                  </a:cxn>
                  <a:cxn ang="0">
                    <a:pos x="347" y="211"/>
                  </a:cxn>
                  <a:cxn ang="0">
                    <a:pos x="354" y="209"/>
                  </a:cxn>
                  <a:cxn ang="0">
                    <a:pos x="359" y="207"/>
                  </a:cxn>
                  <a:cxn ang="0">
                    <a:pos x="363" y="201"/>
                  </a:cxn>
                  <a:cxn ang="0">
                    <a:pos x="365" y="196"/>
                  </a:cxn>
                  <a:cxn ang="0">
                    <a:pos x="365" y="190"/>
                  </a:cxn>
                  <a:cxn ang="0">
                    <a:pos x="365" y="185"/>
                  </a:cxn>
                  <a:cxn ang="0">
                    <a:pos x="362" y="179"/>
                  </a:cxn>
                  <a:cxn ang="0">
                    <a:pos x="359" y="174"/>
                  </a:cxn>
                  <a:cxn ang="0">
                    <a:pos x="354" y="174"/>
                  </a:cxn>
                  <a:cxn ang="0">
                    <a:pos x="350" y="168"/>
                  </a:cxn>
                  <a:cxn ang="0">
                    <a:pos x="344" y="168"/>
                  </a:cxn>
                  <a:cxn ang="0">
                    <a:pos x="339" y="167"/>
                  </a:cxn>
                  <a:cxn ang="0">
                    <a:pos x="332" y="164"/>
                  </a:cxn>
                  <a:cxn ang="0">
                    <a:pos x="326" y="163"/>
                  </a:cxn>
                  <a:cxn ang="0">
                    <a:pos x="321" y="163"/>
                  </a:cxn>
                  <a:cxn ang="0">
                    <a:pos x="315" y="161"/>
                  </a:cxn>
                  <a:cxn ang="0">
                    <a:pos x="276" y="156"/>
                  </a:cxn>
                  <a:cxn ang="0">
                    <a:pos x="265" y="149"/>
                  </a:cxn>
                </a:cxnLst>
                <a:rect l="0" t="0" r="r" b="b"/>
                <a:pathLst>
                  <a:path w="365" h="324">
                    <a:moveTo>
                      <a:pt x="265" y="149"/>
                    </a:moveTo>
                    <a:lnTo>
                      <a:pt x="252" y="115"/>
                    </a:lnTo>
                    <a:lnTo>
                      <a:pt x="241" y="86"/>
                    </a:lnTo>
                    <a:lnTo>
                      <a:pt x="222" y="61"/>
                    </a:lnTo>
                    <a:lnTo>
                      <a:pt x="200" y="33"/>
                    </a:lnTo>
                    <a:lnTo>
                      <a:pt x="178" y="16"/>
                    </a:lnTo>
                    <a:lnTo>
                      <a:pt x="155" y="7"/>
                    </a:lnTo>
                    <a:lnTo>
                      <a:pt x="129" y="0"/>
                    </a:lnTo>
                    <a:lnTo>
                      <a:pt x="99" y="4"/>
                    </a:lnTo>
                    <a:lnTo>
                      <a:pt x="70" y="12"/>
                    </a:lnTo>
                    <a:lnTo>
                      <a:pt x="47" y="31"/>
                    </a:lnTo>
                    <a:lnTo>
                      <a:pt x="26" y="59"/>
                    </a:lnTo>
                    <a:lnTo>
                      <a:pt x="11" y="93"/>
                    </a:lnTo>
                    <a:lnTo>
                      <a:pt x="2" y="137"/>
                    </a:lnTo>
                    <a:lnTo>
                      <a:pt x="0" y="182"/>
                    </a:lnTo>
                    <a:lnTo>
                      <a:pt x="7" y="224"/>
                    </a:lnTo>
                    <a:lnTo>
                      <a:pt x="18" y="259"/>
                    </a:lnTo>
                    <a:lnTo>
                      <a:pt x="36" y="283"/>
                    </a:lnTo>
                    <a:lnTo>
                      <a:pt x="63" y="304"/>
                    </a:lnTo>
                    <a:lnTo>
                      <a:pt x="89" y="316"/>
                    </a:lnTo>
                    <a:lnTo>
                      <a:pt x="122" y="324"/>
                    </a:lnTo>
                    <a:lnTo>
                      <a:pt x="154" y="324"/>
                    </a:lnTo>
                    <a:lnTo>
                      <a:pt x="184" y="316"/>
                    </a:lnTo>
                    <a:lnTo>
                      <a:pt x="210" y="301"/>
                    </a:lnTo>
                    <a:lnTo>
                      <a:pt x="228" y="285"/>
                    </a:lnTo>
                    <a:lnTo>
                      <a:pt x="247" y="259"/>
                    </a:lnTo>
                    <a:lnTo>
                      <a:pt x="259" y="231"/>
                    </a:lnTo>
                    <a:lnTo>
                      <a:pt x="265" y="207"/>
                    </a:lnTo>
                    <a:lnTo>
                      <a:pt x="265" y="198"/>
                    </a:lnTo>
                    <a:lnTo>
                      <a:pt x="289" y="196"/>
                    </a:lnTo>
                    <a:lnTo>
                      <a:pt x="295" y="196"/>
                    </a:lnTo>
                    <a:lnTo>
                      <a:pt x="300" y="198"/>
                    </a:lnTo>
                    <a:lnTo>
                      <a:pt x="306" y="198"/>
                    </a:lnTo>
                    <a:lnTo>
                      <a:pt x="311" y="201"/>
                    </a:lnTo>
                    <a:lnTo>
                      <a:pt x="317" y="201"/>
                    </a:lnTo>
                    <a:lnTo>
                      <a:pt x="322" y="205"/>
                    </a:lnTo>
                    <a:lnTo>
                      <a:pt x="328" y="207"/>
                    </a:lnTo>
                    <a:lnTo>
                      <a:pt x="336" y="209"/>
                    </a:lnTo>
                    <a:lnTo>
                      <a:pt x="341" y="211"/>
                    </a:lnTo>
                    <a:lnTo>
                      <a:pt x="347" y="211"/>
                    </a:lnTo>
                    <a:lnTo>
                      <a:pt x="354" y="209"/>
                    </a:lnTo>
                    <a:lnTo>
                      <a:pt x="359" y="207"/>
                    </a:lnTo>
                    <a:lnTo>
                      <a:pt x="363" y="201"/>
                    </a:lnTo>
                    <a:lnTo>
                      <a:pt x="365" y="196"/>
                    </a:lnTo>
                    <a:lnTo>
                      <a:pt x="365" y="190"/>
                    </a:lnTo>
                    <a:lnTo>
                      <a:pt x="365" y="185"/>
                    </a:lnTo>
                    <a:lnTo>
                      <a:pt x="362" y="179"/>
                    </a:lnTo>
                    <a:lnTo>
                      <a:pt x="359" y="174"/>
                    </a:lnTo>
                    <a:lnTo>
                      <a:pt x="354" y="174"/>
                    </a:lnTo>
                    <a:lnTo>
                      <a:pt x="350" y="168"/>
                    </a:lnTo>
                    <a:lnTo>
                      <a:pt x="344" y="168"/>
                    </a:lnTo>
                    <a:lnTo>
                      <a:pt x="339" y="167"/>
                    </a:lnTo>
                    <a:lnTo>
                      <a:pt x="332" y="164"/>
                    </a:lnTo>
                    <a:lnTo>
                      <a:pt x="326" y="163"/>
                    </a:lnTo>
                    <a:lnTo>
                      <a:pt x="321" y="163"/>
                    </a:lnTo>
                    <a:lnTo>
                      <a:pt x="315" y="161"/>
                    </a:lnTo>
                    <a:lnTo>
                      <a:pt x="276" y="156"/>
                    </a:lnTo>
                    <a:lnTo>
                      <a:pt x="265"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6" name="Freeform 20"/>
              <p:cNvSpPr>
                <a:spLocks/>
              </p:cNvSpPr>
              <p:nvPr/>
            </p:nvSpPr>
            <p:spPr bwMode="auto">
              <a:xfrm>
                <a:off x="4766" y="2178"/>
                <a:ext cx="108" cy="56"/>
              </a:xfrm>
              <a:custGeom>
                <a:avLst/>
                <a:gdLst/>
                <a:ahLst/>
                <a:cxnLst>
                  <a:cxn ang="0">
                    <a:pos x="0" y="21"/>
                  </a:cxn>
                  <a:cxn ang="0">
                    <a:pos x="21" y="6"/>
                  </a:cxn>
                  <a:cxn ang="0">
                    <a:pos x="60" y="0"/>
                  </a:cxn>
                  <a:cxn ang="0">
                    <a:pos x="93" y="3"/>
                  </a:cxn>
                  <a:cxn ang="0">
                    <a:pos x="137" y="18"/>
                  </a:cxn>
                  <a:cxn ang="0">
                    <a:pos x="158" y="28"/>
                  </a:cxn>
                  <a:cxn ang="0">
                    <a:pos x="163" y="28"/>
                  </a:cxn>
                  <a:cxn ang="0">
                    <a:pos x="188" y="33"/>
                  </a:cxn>
                  <a:cxn ang="0">
                    <a:pos x="215" y="41"/>
                  </a:cxn>
                  <a:cxn ang="0">
                    <a:pos x="215" y="54"/>
                  </a:cxn>
                  <a:cxn ang="0">
                    <a:pos x="160" y="87"/>
                  </a:cxn>
                  <a:cxn ang="0">
                    <a:pos x="119" y="111"/>
                  </a:cxn>
                  <a:cxn ang="0">
                    <a:pos x="89" y="106"/>
                  </a:cxn>
                  <a:cxn ang="0">
                    <a:pos x="51" y="78"/>
                  </a:cxn>
                  <a:cxn ang="0">
                    <a:pos x="25" y="62"/>
                  </a:cxn>
                  <a:cxn ang="0">
                    <a:pos x="0" y="37"/>
                  </a:cxn>
                  <a:cxn ang="0">
                    <a:pos x="0" y="21"/>
                  </a:cxn>
                </a:cxnLst>
                <a:rect l="0" t="0" r="r" b="b"/>
                <a:pathLst>
                  <a:path w="215" h="111">
                    <a:moveTo>
                      <a:pt x="0" y="21"/>
                    </a:moveTo>
                    <a:lnTo>
                      <a:pt x="21" y="6"/>
                    </a:lnTo>
                    <a:lnTo>
                      <a:pt x="60" y="0"/>
                    </a:lnTo>
                    <a:lnTo>
                      <a:pt x="93" y="3"/>
                    </a:lnTo>
                    <a:lnTo>
                      <a:pt x="137" y="18"/>
                    </a:lnTo>
                    <a:lnTo>
                      <a:pt x="158" y="28"/>
                    </a:lnTo>
                    <a:lnTo>
                      <a:pt x="163" y="28"/>
                    </a:lnTo>
                    <a:lnTo>
                      <a:pt x="188" y="33"/>
                    </a:lnTo>
                    <a:lnTo>
                      <a:pt x="215" y="41"/>
                    </a:lnTo>
                    <a:lnTo>
                      <a:pt x="215" y="54"/>
                    </a:lnTo>
                    <a:lnTo>
                      <a:pt x="160" y="87"/>
                    </a:lnTo>
                    <a:lnTo>
                      <a:pt x="119" y="111"/>
                    </a:lnTo>
                    <a:lnTo>
                      <a:pt x="89" y="106"/>
                    </a:lnTo>
                    <a:lnTo>
                      <a:pt x="51" y="78"/>
                    </a:lnTo>
                    <a:lnTo>
                      <a:pt x="25" y="62"/>
                    </a:lnTo>
                    <a:lnTo>
                      <a:pt x="0" y="37"/>
                    </a:lnTo>
                    <a:lnTo>
                      <a:pt x="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23"/>
              <p:cNvGrpSpPr>
                <a:grpSpLocks/>
              </p:cNvGrpSpPr>
              <p:nvPr/>
            </p:nvGrpSpPr>
            <p:grpSpPr bwMode="auto">
              <a:xfrm>
                <a:off x="4705" y="2172"/>
                <a:ext cx="289" cy="293"/>
                <a:chOff x="4705" y="2172"/>
                <a:chExt cx="289" cy="293"/>
              </a:xfrm>
            </p:grpSpPr>
            <p:sp>
              <p:nvSpPr>
                <p:cNvPr id="14357" name="Freeform 21"/>
                <p:cNvSpPr>
                  <a:spLocks/>
                </p:cNvSpPr>
                <p:nvPr/>
              </p:nvSpPr>
              <p:spPr bwMode="auto">
                <a:xfrm>
                  <a:off x="4705" y="2172"/>
                  <a:ext cx="289" cy="293"/>
                </a:xfrm>
                <a:custGeom>
                  <a:avLst/>
                  <a:gdLst/>
                  <a:ahLst/>
                  <a:cxnLst>
                    <a:cxn ang="0">
                      <a:pos x="45" y="72"/>
                    </a:cxn>
                    <a:cxn ang="0">
                      <a:pos x="122" y="72"/>
                    </a:cxn>
                    <a:cxn ang="0">
                      <a:pos x="195" y="68"/>
                    </a:cxn>
                    <a:cxn ang="0">
                      <a:pos x="303" y="42"/>
                    </a:cxn>
                    <a:cxn ang="0">
                      <a:pos x="385" y="15"/>
                    </a:cxn>
                    <a:cxn ang="0">
                      <a:pos x="430" y="1"/>
                    </a:cxn>
                    <a:cxn ang="0">
                      <a:pos x="454" y="0"/>
                    </a:cxn>
                    <a:cxn ang="0">
                      <a:pos x="471" y="9"/>
                    </a:cxn>
                    <a:cxn ang="0">
                      <a:pos x="484" y="56"/>
                    </a:cxn>
                    <a:cxn ang="0">
                      <a:pos x="506" y="176"/>
                    </a:cxn>
                    <a:cxn ang="0">
                      <a:pos x="510" y="182"/>
                    </a:cxn>
                    <a:cxn ang="0">
                      <a:pos x="537" y="311"/>
                    </a:cxn>
                    <a:cxn ang="0">
                      <a:pos x="569" y="453"/>
                    </a:cxn>
                    <a:cxn ang="0">
                      <a:pos x="578" y="502"/>
                    </a:cxn>
                    <a:cxn ang="0">
                      <a:pos x="577" y="520"/>
                    </a:cxn>
                    <a:cxn ang="0">
                      <a:pos x="558" y="539"/>
                    </a:cxn>
                    <a:cxn ang="0">
                      <a:pos x="551" y="539"/>
                    </a:cxn>
                    <a:cxn ang="0">
                      <a:pos x="517" y="545"/>
                    </a:cxn>
                    <a:cxn ang="0">
                      <a:pos x="380" y="545"/>
                    </a:cxn>
                    <a:cxn ang="0">
                      <a:pos x="374" y="548"/>
                    </a:cxn>
                    <a:cxn ang="0">
                      <a:pos x="254" y="563"/>
                    </a:cxn>
                    <a:cxn ang="0">
                      <a:pos x="166" y="579"/>
                    </a:cxn>
                    <a:cxn ang="0">
                      <a:pos x="100" y="585"/>
                    </a:cxn>
                    <a:cxn ang="0">
                      <a:pos x="95" y="587"/>
                    </a:cxn>
                    <a:cxn ang="0">
                      <a:pos x="62" y="582"/>
                    </a:cxn>
                    <a:cxn ang="0">
                      <a:pos x="51" y="567"/>
                    </a:cxn>
                    <a:cxn ang="0">
                      <a:pos x="43" y="516"/>
                    </a:cxn>
                    <a:cxn ang="0">
                      <a:pos x="36" y="409"/>
                    </a:cxn>
                    <a:cxn ang="0">
                      <a:pos x="21" y="271"/>
                    </a:cxn>
                    <a:cxn ang="0">
                      <a:pos x="0" y="104"/>
                    </a:cxn>
                    <a:cxn ang="0">
                      <a:pos x="0" y="82"/>
                    </a:cxn>
                    <a:cxn ang="0">
                      <a:pos x="17" y="71"/>
                    </a:cxn>
                    <a:cxn ang="0">
                      <a:pos x="45" y="72"/>
                    </a:cxn>
                  </a:cxnLst>
                  <a:rect l="0" t="0" r="r" b="b"/>
                  <a:pathLst>
                    <a:path w="578" h="587">
                      <a:moveTo>
                        <a:pt x="45" y="72"/>
                      </a:moveTo>
                      <a:lnTo>
                        <a:pt x="122" y="72"/>
                      </a:lnTo>
                      <a:lnTo>
                        <a:pt x="195" y="68"/>
                      </a:lnTo>
                      <a:lnTo>
                        <a:pt x="303" y="42"/>
                      </a:lnTo>
                      <a:lnTo>
                        <a:pt x="385" y="15"/>
                      </a:lnTo>
                      <a:lnTo>
                        <a:pt x="430" y="1"/>
                      </a:lnTo>
                      <a:lnTo>
                        <a:pt x="454" y="0"/>
                      </a:lnTo>
                      <a:lnTo>
                        <a:pt x="471" y="9"/>
                      </a:lnTo>
                      <a:lnTo>
                        <a:pt x="484" y="56"/>
                      </a:lnTo>
                      <a:lnTo>
                        <a:pt x="506" y="176"/>
                      </a:lnTo>
                      <a:lnTo>
                        <a:pt x="510" y="182"/>
                      </a:lnTo>
                      <a:lnTo>
                        <a:pt x="537" y="311"/>
                      </a:lnTo>
                      <a:lnTo>
                        <a:pt x="569" y="453"/>
                      </a:lnTo>
                      <a:lnTo>
                        <a:pt x="578" y="502"/>
                      </a:lnTo>
                      <a:lnTo>
                        <a:pt x="577" y="520"/>
                      </a:lnTo>
                      <a:lnTo>
                        <a:pt x="558" y="539"/>
                      </a:lnTo>
                      <a:lnTo>
                        <a:pt x="551" y="539"/>
                      </a:lnTo>
                      <a:lnTo>
                        <a:pt x="517" y="545"/>
                      </a:lnTo>
                      <a:lnTo>
                        <a:pt x="380" y="545"/>
                      </a:lnTo>
                      <a:lnTo>
                        <a:pt x="374" y="548"/>
                      </a:lnTo>
                      <a:lnTo>
                        <a:pt x="254" y="563"/>
                      </a:lnTo>
                      <a:lnTo>
                        <a:pt x="166" y="579"/>
                      </a:lnTo>
                      <a:lnTo>
                        <a:pt x="100" y="585"/>
                      </a:lnTo>
                      <a:lnTo>
                        <a:pt x="95" y="587"/>
                      </a:lnTo>
                      <a:lnTo>
                        <a:pt x="62" y="582"/>
                      </a:lnTo>
                      <a:lnTo>
                        <a:pt x="51" y="567"/>
                      </a:lnTo>
                      <a:lnTo>
                        <a:pt x="43" y="516"/>
                      </a:lnTo>
                      <a:lnTo>
                        <a:pt x="36" y="409"/>
                      </a:lnTo>
                      <a:lnTo>
                        <a:pt x="21" y="271"/>
                      </a:lnTo>
                      <a:lnTo>
                        <a:pt x="0" y="104"/>
                      </a:lnTo>
                      <a:lnTo>
                        <a:pt x="0" y="82"/>
                      </a:lnTo>
                      <a:lnTo>
                        <a:pt x="17" y="71"/>
                      </a:lnTo>
                      <a:lnTo>
                        <a:pt x="4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8" name="Freeform 22"/>
                <p:cNvSpPr>
                  <a:spLocks/>
                </p:cNvSpPr>
                <p:nvPr/>
              </p:nvSpPr>
              <p:spPr bwMode="auto">
                <a:xfrm>
                  <a:off x="4719" y="2187"/>
                  <a:ext cx="258" cy="262"/>
                </a:xfrm>
                <a:custGeom>
                  <a:avLst/>
                  <a:gdLst/>
                  <a:ahLst/>
                  <a:cxnLst>
                    <a:cxn ang="0">
                      <a:pos x="0" y="67"/>
                    </a:cxn>
                    <a:cxn ang="0">
                      <a:pos x="81" y="63"/>
                    </a:cxn>
                    <a:cxn ang="0">
                      <a:pos x="170" y="63"/>
                    </a:cxn>
                    <a:cxn ang="0">
                      <a:pos x="240" y="52"/>
                    </a:cxn>
                    <a:cxn ang="0">
                      <a:pos x="318" y="28"/>
                    </a:cxn>
                    <a:cxn ang="0">
                      <a:pos x="397" y="0"/>
                    </a:cxn>
                    <a:cxn ang="0">
                      <a:pos x="411" y="0"/>
                    </a:cxn>
                    <a:cxn ang="0">
                      <a:pos x="429" y="11"/>
                    </a:cxn>
                    <a:cxn ang="0">
                      <a:pos x="449" y="132"/>
                    </a:cxn>
                    <a:cxn ang="0">
                      <a:pos x="470" y="226"/>
                    </a:cxn>
                    <a:cxn ang="0">
                      <a:pos x="490" y="317"/>
                    </a:cxn>
                    <a:cxn ang="0">
                      <a:pos x="514" y="443"/>
                    </a:cxn>
                    <a:cxn ang="0">
                      <a:pos x="514" y="469"/>
                    </a:cxn>
                    <a:cxn ang="0">
                      <a:pos x="503" y="482"/>
                    </a:cxn>
                    <a:cxn ang="0">
                      <a:pos x="460" y="488"/>
                    </a:cxn>
                    <a:cxn ang="0">
                      <a:pos x="338" y="488"/>
                    </a:cxn>
                    <a:cxn ang="0">
                      <a:pos x="333" y="489"/>
                    </a:cxn>
                    <a:cxn ang="0">
                      <a:pos x="251" y="500"/>
                    </a:cxn>
                    <a:cxn ang="0">
                      <a:pos x="244" y="504"/>
                    </a:cxn>
                    <a:cxn ang="0">
                      <a:pos x="145" y="517"/>
                    </a:cxn>
                    <a:cxn ang="0">
                      <a:pos x="70" y="525"/>
                    </a:cxn>
                    <a:cxn ang="0">
                      <a:pos x="51" y="519"/>
                    </a:cxn>
                    <a:cxn ang="0">
                      <a:pos x="45" y="517"/>
                    </a:cxn>
                    <a:cxn ang="0">
                      <a:pos x="38" y="480"/>
                    </a:cxn>
                    <a:cxn ang="0">
                      <a:pos x="29" y="311"/>
                    </a:cxn>
                    <a:cxn ang="0">
                      <a:pos x="23" y="210"/>
                    </a:cxn>
                    <a:cxn ang="0">
                      <a:pos x="3" y="111"/>
                    </a:cxn>
                    <a:cxn ang="0">
                      <a:pos x="0" y="67"/>
                    </a:cxn>
                  </a:cxnLst>
                  <a:rect l="0" t="0" r="r" b="b"/>
                  <a:pathLst>
                    <a:path w="514" h="525">
                      <a:moveTo>
                        <a:pt x="0" y="67"/>
                      </a:moveTo>
                      <a:lnTo>
                        <a:pt x="81" y="63"/>
                      </a:lnTo>
                      <a:lnTo>
                        <a:pt x="170" y="63"/>
                      </a:lnTo>
                      <a:lnTo>
                        <a:pt x="240" y="52"/>
                      </a:lnTo>
                      <a:lnTo>
                        <a:pt x="318" y="28"/>
                      </a:lnTo>
                      <a:lnTo>
                        <a:pt x="397" y="0"/>
                      </a:lnTo>
                      <a:lnTo>
                        <a:pt x="411" y="0"/>
                      </a:lnTo>
                      <a:lnTo>
                        <a:pt x="429" y="11"/>
                      </a:lnTo>
                      <a:lnTo>
                        <a:pt x="449" y="132"/>
                      </a:lnTo>
                      <a:lnTo>
                        <a:pt x="470" y="226"/>
                      </a:lnTo>
                      <a:lnTo>
                        <a:pt x="490" y="317"/>
                      </a:lnTo>
                      <a:lnTo>
                        <a:pt x="514" y="443"/>
                      </a:lnTo>
                      <a:lnTo>
                        <a:pt x="514" y="469"/>
                      </a:lnTo>
                      <a:lnTo>
                        <a:pt x="503" y="482"/>
                      </a:lnTo>
                      <a:lnTo>
                        <a:pt x="460" y="488"/>
                      </a:lnTo>
                      <a:lnTo>
                        <a:pt x="338" y="488"/>
                      </a:lnTo>
                      <a:lnTo>
                        <a:pt x="333" y="489"/>
                      </a:lnTo>
                      <a:lnTo>
                        <a:pt x="251" y="500"/>
                      </a:lnTo>
                      <a:lnTo>
                        <a:pt x="244" y="504"/>
                      </a:lnTo>
                      <a:lnTo>
                        <a:pt x="145" y="517"/>
                      </a:lnTo>
                      <a:lnTo>
                        <a:pt x="70" y="525"/>
                      </a:lnTo>
                      <a:lnTo>
                        <a:pt x="51" y="519"/>
                      </a:lnTo>
                      <a:lnTo>
                        <a:pt x="45" y="517"/>
                      </a:lnTo>
                      <a:lnTo>
                        <a:pt x="38" y="480"/>
                      </a:lnTo>
                      <a:lnTo>
                        <a:pt x="29" y="311"/>
                      </a:lnTo>
                      <a:lnTo>
                        <a:pt x="23" y="210"/>
                      </a:lnTo>
                      <a:lnTo>
                        <a:pt x="3" y="111"/>
                      </a:lnTo>
                      <a:lnTo>
                        <a:pt x="0"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60" name="Freeform 24"/>
              <p:cNvSpPr>
                <a:spLocks/>
              </p:cNvSpPr>
              <p:nvPr/>
            </p:nvSpPr>
            <p:spPr bwMode="auto">
              <a:xfrm>
                <a:off x="4871" y="2165"/>
                <a:ext cx="116" cy="61"/>
              </a:xfrm>
              <a:custGeom>
                <a:avLst/>
                <a:gdLst/>
                <a:ahLst/>
                <a:cxnLst>
                  <a:cxn ang="0">
                    <a:pos x="74" y="6"/>
                  </a:cxn>
                  <a:cxn ang="0">
                    <a:pos x="61" y="6"/>
                  </a:cxn>
                  <a:cxn ang="0">
                    <a:pos x="50" y="11"/>
                  </a:cxn>
                  <a:cxn ang="0">
                    <a:pos x="37" y="18"/>
                  </a:cxn>
                  <a:cxn ang="0">
                    <a:pos x="27" y="26"/>
                  </a:cxn>
                  <a:cxn ang="0">
                    <a:pos x="15" y="39"/>
                  </a:cxn>
                  <a:cxn ang="0">
                    <a:pos x="5" y="50"/>
                  </a:cxn>
                  <a:cxn ang="0">
                    <a:pos x="4" y="61"/>
                  </a:cxn>
                  <a:cxn ang="0">
                    <a:pos x="0" y="74"/>
                  </a:cxn>
                  <a:cxn ang="0">
                    <a:pos x="0" y="85"/>
                  </a:cxn>
                  <a:cxn ang="0">
                    <a:pos x="8" y="100"/>
                  </a:cxn>
                  <a:cxn ang="0">
                    <a:pos x="19" y="106"/>
                  </a:cxn>
                  <a:cxn ang="0">
                    <a:pos x="31" y="106"/>
                  </a:cxn>
                  <a:cxn ang="0">
                    <a:pos x="42" y="102"/>
                  </a:cxn>
                  <a:cxn ang="0">
                    <a:pos x="56" y="91"/>
                  </a:cxn>
                  <a:cxn ang="0">
                    <a:pos x="60" y="80"/>
                  </a:cxn>
                  <a:cxn ang="0">
                    <a:pos x="61" y="69"/>
                  </a:cxn>
                  <a:cxn ang="0">
                    <a:pos x="60" y="58"/>
                  </a:cxn>
                  <a:cxn ang="0">
                    <a:pos x="60" y="47"/>
                  </a:cxn>
                  <a:cxn ang="0">
                    <a:pos x="71" y="40"/>
                  </a:cxn>
                  <a:cxn ang="0">
                    <a:pos x="82" y="39"/>
                  </a:cxn>
                  <a:cxn ang="0">
                    <a:pos x="93" y="44"/>
                  </a:cxn>
                  <a:cxn ang="0">
                    <a:pos x="97" y="55"/>
                  </a:cxn>
                  <a:cxn ang="0">
                    <a:pos x="93" y="66"/>
                  </a:cxn>
                  <a:cxn ang="0">
                    <a:pos x="93" y="77"/>
                  </a:cxn>
                  <a:cxn ang="0">
                    <a:pos x="89" y="92"/>
                  </a:cxn>
                  <a:cxn ang="0">
                    <a:pos x="85" y="107"/>
                  </a:cxn>
                  <a:cxn ang="0">
                    <a:pos x="93" y="118"/>
                  </a:cxn>
                  <a:cxn ang="0">
                    <a:pos x="104" y="122"/>
                  </a:cxn>
                  <a:cxn ang="0">
                    <a:pos x="115" y="122"/>
                  </a:cxn>
                  <a:cxn ang="0">
                    <a:pos x="126" y="118"/>
                  </a:cxn>
                  <a:cxn ang="0">
                    <a:pos x="135" y="109"/>
                  </a:cxn>
                  <a:cxn ang="0">
                    <a:pos x="141" y="96"/>
                  </a:cxn>
                  <a:cxn ang="0">
                    <a:pos x="141" y="85"/>
                  </a:cxn>
                  <a:cxn ang="0">
                    <a:pos x="137" y="74"/>
                  </a:cxn>
                  <a:cxn ang="0">
                    <a:pos x="134" y="63"/>
                  </a:cxn>
                  <a:cxn ang="0">
                    <a:pos x="130" y="51"/>
                  </a:cxn>
                  <a:cxn ang="0">
                    <a:pos x="126" y="40"/>
                  </a:cxn>
                  <a:cxn ang="0">
                    <a:pos x="131" y="33"/>
                  </a:cxn>
                  <a:cxn ang="0">
                    <a:pos x="145" y="33"/>
                  </a:cxn>
                  <a:cxn ang="0">
                    <a:pos x="157" y="37"/>
                  </a:cxn>
                  <a:cxn ang="0">
                    <a:pos x="167" y="47"/>
                  </a:cxn>
                  <a:cxn ang="0">
                    <a:pos x="176" y="59"/>
                  </a:cxn>
                  <a:cxn ang="0">
                    <a:pos x="190" y="70"/>
                  </a:cxn>
                  <a:cxn ang="0">
                    <a:pos x="201" y="76"/>
                  </a:cxn>
                  <a:cxn ang="0">
                    <a:pos x="213" y="76"/>
                  </a:cxn>
                  <a:cxn ang="0">
                    <a:pos x="224" y="69"/>
                  </a:cxn>
                  <a:cxn ang="0">
                    <a:pos x="231" y="59"/>
                  </a:cxn>
                  <a:cxn ang="0">
                    <a:pos x="230" y="47"/>
                  </a:cxn>
                  <a:cxn ang="0">
                    <a:pos x="222" y="35"/>
                  </a:cxn>
                  <a:cxn ang="0">
                    <a:pos x="213" y="26"/>
                  </a:cxn>
                  <a:cxn ang="0">
                    <a:pos x="201" y="18"/>
                  </a:cxn>
                  <a:cxn ang="0">
                    <a:pos x="189" y="9"/>
                  </a:cxn>
                  <a:cxn ang="0">
                    <a:pos x="174" y="3"/>
                  </a:cxn>
                  <a:cxn ang="0">
                    <a:pos x="163" y="2"/>
                  </a:cxn>
                  <a:cxn ang="0">
                    <a:pos x="152" y="0"/>
                  </a:cxn>
                  <a:cxn ang="0">
                    <a:pos x="141" y="0"/>
                  </a:cxn>
                </a:cxnLst>
                <a:rect l="0" t="0" r="r" b="b"/>
                <a:pathLst>
                  <a:path w="231" h="122">
                    <a:moveTo>
                      <a:pt x="82" y="3"/>
                    </a:moveTo>
                    <a:lnTo>
                      <a:pt x="74" y="6"/>
                    </a:lnTo>
                    <a:lnTo>
                      <a:pt x="67" y="6"/>
                    </a:lnTo>
                    <a:lnTo>
                      <a:pt x="61" y="6"/>
                    </a:lnTo>
                    <a:lnTo>
                      <a:pt x="56" y="9"/>
                    </a:lnTo>
                    <a:lnTo>
                      <a:pt x="50" y="11"/>
                    </a:lnTo>
                    <a:lnTo>
                      <a:pt x="45" y="13"/>
                    </a:lnTo>
                    <a:lnTo>
                      <a:pt x="37" y="18"/>
                    </a:lnTo>
                    <a:lnTo>
                      <a:pt x="34" y="24"/>
                    </a:lnTo>
                    <a:lnTo>
                      <a:pt x="27" y="26"/>
                    </a:lnTo>
                    <a:lnTo>
                      <a:pt x="22" y="32"/>
                    </a:lnTo>
                    <a:lnTo>
                      <a:pt x="15" y="39"/>
                    </a:lnTo>
                    <a:lnTo>
                      <a:pt x="11" y="44"/>
                    </a:lnTo>
                    <a:lnTo>
                      <a:pt x="5" y="50"/>
                    </a:lnTo>
                    <a:lnTo>
                      <a:pt x="4" y="55"/>
                    </a:lnTo>
                    <a:lnTo>
                      <a:pt x="4" y="61"/>
                    </a:lnTo>
                    <a:lnTo>
                      <a:pt x="0" y="66"/>
                    </a:lnTo>
                    <a:lnTo>
                      <a:pt x="0" y="74"/>
                    </a:lnTo>
                    <a:lnTo>
                      <a:pt x="0" y="80"/>
                    </a:lnTo>
                    <a:lnTo>
                      <a:pt x="0" y="85"/>
                    </a:lnTo>
                    <a:lnTo>
                      <a:pt x="4" y="91"/>
                    </a:lnTo>
                    <a:lnTo>
                      <a:pt x="8" y="100"/>
                    </a:lnTo>
                    <a:lnTo>
                      <a:pt x="13" y="103"/>
                    </a:lnTo>
                    <a:lnTo>
                      <a:pt x="19" y="106"/>
                    </a:lnTo>
                    <a:lnTo>
                      <a:pt x="26" y="106"/>
                    </a:lnTo>
                    <a:lnTo>
                      <a:pt x="31" y="106"/>
                    </a:lnTo>
                    <a:lnTo>
                      <a:pt x="37" y="103"/>
                    </a:lnTo>
                    <a:lnTo>
                      <a:pt x="42" y="102"/>
                    </a:lnTo>
                    <a:lnTo>
                      <a:pt x="50" y="96"/>
                    </a:lnTo>
                    <a:lnTo>
                      <a:pt x="56" y="91"/>
                    </a:lnTo>
                    <a:lnTo>
                      <a:pt x="60" y="85"/>
                    </a:lnTo>
                    <a:lnTo>
                      <a:pt x="60" y="80"/>
                    </a:lnTo>
                    <a:lnTo>
                      <a:pt x="61" y="74"/>
                    </a:lnTo>
                    <a:lnTo>
                      <a:pt x="61" y="69"/>
                    </a:lnTo>
                    <a:lnTo>
                      <a:pt x="60" y="63"/>
                    </a:lnTo>
                    <a:lnTo>
                      <a:pt x="60" y="58"/>
                    </a:lnTo>
                    <a:lnTo>
                      <a:pt x="60" y="51"/>
                    </a:lnTo>
                    <a:lnTo>
                      <a:pt x="60" y="47"/>
                    </a:lnTo>
                    <a:lnTo>
                      <a:pt x="64" y="40"/>
                    </a:lnTo>
                    <a:lnTo>
                      <a:pt x="71" y="40"/>
                    </a:lnTo>
                    <a:lnTo>
                      <a:pt x="76" y="39"/>
                    </a:lnTo>
                    <a:lnTo>
                      <a:pt x="82" y="39"/>
                    </a:lnTo>
                    <a:lnTo>
                      <a:pt x="87" y="40"/>
                    </a:lnTo>
                    <a:lnTo>
                      <a:pt x="93" y="44"/>
                    </a:lnTo>
                    <a:lnTo>
                      <a:pt x="97" y="50"/>
                    </a:lnTo>
                    <a:lnTo>
                      <a:pt x="97" y="55"/>
                    </a:lnTo>
                    <a:lnTo>
                      <a:pt x="97" y="61"/>
                    </a:lnTo>
                    <a:lnTo>
                      <a:pt x="93" y="66"/>
                    </a:lnTo>
                    <a:lnTo>
                      <a:pt x="93" y="72"/>
                    </a:lnTo>
                    <a:lnTo>
                      <a:pt x="93" y="77"/>
                    </a:lnTo>
                    <a:lnTo>
                      <a:pt x="90" y="85"/>
                    </a:lnTo>
                    <a:lnTo>
                      <a:pt x="89" y="92"/>
                    </a:lnTo>
                    <a:lnTo>
                      <a:pt x="87" y="100"/>
                    </a:lnTo>
                    <a:lnTo>
                      <a:pt x="85" y="107"/>
                    </a:lnTo>
                    <a:lnTo>
                      <a:pt x="89" y="113"/>
                    </a:lnTo>
                    <a:lnTo>
                      <a:pt x="93" y="118"/>
                    </a:lnTo>
                    <a:lnTo>
                      <a:pt x="98" y="121"/>
                    </a:lnTo>
                    <a:lnTo>
                      <a:pt x="104" y="122"/>
                    </a:lnTo>
                    <a:lnTo>
                      <a:pt x="109" y="122"/>
                    </a:lnTo>
                    <a:lnTo>
                      <a:pt x="115" y="122"/>
                    </a:lnTo>
                    <a:lnTo>
                      <a:pt x="120" y="122"/>
                    </a:lnTo>
                    <a:lnTo>
                      <a:pt x="126" y="118"/>
                    </a:lnTo>
                    <a:lnTo>
                      <a:pt x="130" y="113"/>
                    </a:lnTo>
                    <a:lnTo>
                      <a:pt x="135" y="109"/>
                    </a:lnTo>
                    <a:lnTo>
                      <a:pt x="139" y="102"/>
                    </a:lnTo>
                    <a:lnTo>
                      <a:pt x="141" y="96"/>
                    </a:lnTo>
                    <a:lnTo>
                      <a:pt x="141" y="91"/>
                    </a:lnTo>
                    <a:lnTo>
                      <a:pt x="141" y="85"/>
                    </a:lnTo>
                    <a:lnTo>
                      <a:pt x="141" y="80"/>
                    </a:lnTo>
                    <a:lnTo>
                      <a:pt x="137" y="74"/>
                    </a:lnTo>
                    <a:lnTo>
                      <a:pt x="135" y="69"/>
                    </a:lnTo>
                    <a:lnTo>
                      <a:pt x="134" y="63"/>
                    </a:lnTo>
                    <a:lnTo>
                      <a:pt x="131" y="58"/>
                    </a:lnTo>
                    <a:lnTo>
                      <a:pt x="130" y="51"/>
                    </a:lnTo>
                    <a:lnTo>
                      <a:pt x="127" y="47"/>
                    </a:lnTo>
                    <a:lnTo>
                      <a:pt x="126" y="40"/>
                    </a:lnTo>
                    <a:lnTo>
                      <a:pt x="126" y="35"/>
                    </a:lnTo>
                    <a:lnTo>
                      <a:pt x="131" y="33"/>
                    </a:lnTo>
                    <a:lnTo>
                      <a:pt x="137" y="33"/>
                    </a:lnTo>
                    <a:lnTo>
                      <a:pt x="145" y="33"/>
                    </a:lnTo>
                    <a:lnTo>
                      <a:pt x="152" y="35"/>
                    </a:lnTo>
                    <a:lnTo>
                      <a:pt x="157" y="37"/>
                    </a:lnTo>
                    <a:lnTo>
                      <a:pt x="163" y="40"/>
                    </a:lnTo>
                    <a:lnTo>
                      <a:pt x="167" y="47"/>
                    </a:lnTo>
                    <a:lnTo>
                      <a:pt x="171" y="51"/>
                    </a:lnTo>
                    <a:lnTo>
                      <a:pt x="176" y="59"/>
                    </a:lnTo>
                    <a:lnTo>
                      <a:pt x="183" y="66"/>
                    </a:lnTo>
                    <a:lnTo>
                      <a:pt x="190" y="70"/>
                    </a:lnTo>
                    <a:lnTo>
                      <a:pt x="197" y="72"/>
                    </a:lnTo>
                    <a:lnTo>
                      <a:pt x="201" y="76"/>
                    </a:lnTo>
                    <a:lnTo>
                      <a:pt x="208" y="76"/>
                    </a:lnTo>
                    <a:lnTo>
                      <a:pt x="213" y="76"/>
                    </a:lnTo>
                    <a:lnTo>
                      <a:pt x="219" y="74"/>
                    </a:lnTo>
                    <a:lnTo>
                      <a:pt x="224" y="69"/>
                    </a:lnTo>
                    <a:lnTo>
                      <a:pt x="230" y="65"/>
                    </a:lnTo>
                    <a:lnTo>
                      <a:pt x="231" y="59"/>
                    </a:lnTo>
                    <a:lnTo>
                      <a:pt x="231" y="54"/>
                    </a:lnTo>
                    <a:lnTo>
                      <a:pt x="230" y="47"/>
                    </a:lnTo>
                    <a:lnTo>
                      <a:pt x="226" y="40"/>
                    </a:lnTo>
                    <a:lnTo>
                      <a:pt x="222" y="35"/>
                    </a:lnTo>
                    <a:lnTo>
                      <a:pt x="219" y="29"/>
                    </a:lnTo>
                    <a:lnTo>
                      <a:pt x="213" y="26"/>
                    </a:lnTo>
                    <a:lnTo>
                      <a:pt x="208" y="21"/>
                    </a:lnTo>
                    <a:lnTo>
                      <a:pt x="201" y="18"/>
                    </a:lnTo>
                    <a:lnTo>
                      <a:pt x="194" y="13"/>
                    </a:lnTo>
                    <a:lnTo>
                      <a:pt x="189" y="9"/>
                    </a:lnTo>
                    <a:lnTo>
                      <a:pt x="182" y="7"/>
                    </a:lnTo>
                    <a:lnTo>
                      <a:pt x="174" y="3"/>
                    </a:lnTo>
                    <a:lnTo>
                      <a:pt x="168" y="2"/>
                    </a:lnTo>
                    <a:lnTo>
                      <a:pt x="163" y="2"/>
                    </a:lnTo>
                    <a:lnTo>
                      <a:pt x="157" y="2"/>
                    </a:lnTo>
                    <a:lnTo>
                      <a:pt x="152" y="0"/>
                    </a:lnTo>
                    <a:lnTo>
                      <a:pt x="146" y="0"/>
                    </a:lnTo>
                    <a:lnTo>
                      <a:pt x="141" y="0"/>
                    </a:lnTo>
                    <a:lnTo>
                      <a:pt x="8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1" name="Freeform 25"/>
              <p:cNvSpPr>
                <a:spLocks/>
              </p:cNvSpPr>
              <p:nvPr/>
            </p:nvSpPr>
            <p:spPr bwMode="auto">
              <a:xfrm>
                <a:off x="4218" y="2222"/>
                <a:ext cx="290" cy="272"/>
              </a:xfrm>
              <a:custGeom>
                <a:avLst/>
                <a:gdLst/>
                <a:ahLst/>
                <a:cxnLst>
                  <a:cxn ang="0">
                    <a:pos x="204" y="26"/>
                  </a:cxn>
                  <a:cxn ang="0">
                    <a:pos x="235" y="8"/>
                  </a:cxn>
                  <a:cxn ang="0">
                    <a:pos x="279" y="0"/>
                  </a:cxn>
                  <a:cxn ang="0">
                    <a:pos x="316" y="13"/>
                  </a:cxn>
                  <a:cxn ang="0">
                    <a:pos x="342" y="35"/>
                  </a:cxn>
                  <a:cxn ang="0">
                    <a:pos x="372" y="78"/>
                  </a:cxn>
                  <a:cxn ang="0">
                    <a:pos x="404" y="100"/>
                  </a:cxn>
                  <a:cxn ang="0">
                    <a:pos x="443" y="122"/>
                  </a:cxn>
                  <a:cxn ang="0">
                    <a:pos x="506" y="142"/>
                  </a:cxn>
                  <a:cxn ang="0">
                    <a:pos x="565" y="172"/>
                  </a:cxn>
                  <a:cxn ang="0">
                    <a:pos x="578" y="193"/>
                  </a:cxn>
                  <a:cxn ang="0">
                    <a:pos x="580" y="224"/>
                  </a:cxn>
                  <a:cxn ang="0">
                    <a:pos x="562" y="230"/>
                  </a:cxn>
                  <a:cxn ang="0">
                    <a:pos x="521" y="226"/>
                  </a:cxn>
                  <a:cxn ang="0">
                    <a:pos x="426" y="194"/>
                  </a:cxn>
                  <a:cxn ang="0">
                    <a:pos x="436" y="250"/>
                  </a:cxn>
                  <a:cxn ang="0">
                    <a:pos x="443" y="324"/>
                  </a:cxn>
                  <a:cxn ang="0">
                    <a:pos x="443" y="330"/>
                  </a:cxn>
                  <a:cxn ang="0">
                    <a:pos x="439" y="409"/>
                  </a:cxn>
                  <a:cxn ang="0">
                    <a:pos x="421" y="472"/>
                  </a:cxn>
                  <a:cxn ang="0">
                    <a:pos x="399" y="511"/>
                  </a:cxn>
                  <a:cxn ang="0">
                    <a:pos x="356" y="537"/>
                  </a:cxn>
                  <a:cxn ang="0">
                    <a:pos x="294" y="542"/>
                  </a:cxn>
                  <a:cxn ang="0">
                    <a:pos x="289" y="546"/>
                  </a:cxn>
                  <a:cxn ang="0">
                    <a:pos x="233" y="527"/>
                  </a:cxn>
                  <a:cxn ang="0">
                    <a:pos x="227" y="530"/>
                  </a:cxn>
                  <a:cxn ang="0">
                    <a:pos x="197" y="478"/>
                  </a:cxn>
                  <a:cxn ang="0">
                    <a:pos x="167" y="408"/>
                  </a:cxn>
                  <a:cxn ang="0">
                    <a:pos x="152" y="319"/>
                  </a:cxn>
                  <a:cxn ang="0">
                    <a:pos x="107" y="297"/>
                  </a:cxn>
                  <a:cxn ang="0">
                    <a:pos x="63" y="274"/>
                  </a:cxn>
                  <a:cxn ang="0">
                    <a:pos x="27" y="248"/>
                  </a:cxn>
                  <a:cxn ang="0">
                    <a:pos x="5" y="216"/>
                  </a:cxn>
                  <a:cxn ang="0">
                    <a:pos x="0" y="198"/>
                  </a:cxn>
                  <a:cxn ang="0">
                    <a:pos x="1" y="172"/>
                  </a:cxn>
                  <a:cxn ang="0">
                    <a:pos x="23" y="148"/>
                  </a:cxn>
                  <a:cxn ang="0">
                    <a:pos x="55" y="120"/>
                  </a:cxn>
                  <a:cxn ang="0">
                    <a:pos x="49" y="124"/>
                  </a:cxn>
                  <a:cxn ang="0">
                    <a:pos x="55" y="120"/>
                  </a:cxn>
                  <a:cxn ang="0">
                    <a:pos x="96" y="89"/>
                  </a:cxn>
                  <a:cxn ang="0">
                    <a:pos x="148" y="48"/>
                  </a:cxn>
                  <a:cxn ang="0">
                    <a:pos x="204" y="26"/>
                  </a:cxn>
                </a:cxnLst>
                <a:rect l="0" t="0" r="r" b="b"/>
                <a:pathLst>
                  <a:path w="580" h="546">
                    <a:moveTo>
                      <a:pt x="204" y="26"/>
                    </a:moveTo>
                    <a:lnTo>
                      <a:pt x="235" y="8"/>
                    </a:lnTo>
                    <a:lnTo>
                      <a:pt x="279" y="0"/>
                    </a:lnTo>
                    <a:lnTo>
                      <a:pt x="316" y="13"/>
                    </a:lnTo>
                    <a:lnTo>
                      <a:pt x="342" y="35"/>
                    </a:lnTo>
                    <a:lnTo>
                      <a:pt x="372" y="78"/>
                    </a:lnTo>
                    <a:lnTo>
                      <a:pt x="404" y="100"/>
                    </a:lnTo>
                    <a:lnTo>
                      <a:pt x="443" y="122"/>
                    </a:lnTo>
                    <a:lnTo>
                      <a:pt x="506" y="142"/>
                    </a:lnTo>
                    <a:lnTo>
                      <a:pt x="565" y="172"/>
                    </a:lnTo>
                    <a:lnTo>
                      <a:pt x="578" y="193"/>
                    </a:lnTo>
                    <a:lnTo>
                      <a:pt x="580" y="224"/>
                    </a:lnTo>
                    <a:lnTo>
                      <a:pt x="562" y="230"/>
                    </a:lnTo>
                    <a:lnTo>
                      <a:pt x="521" y="226"/>
                    </a:lnTo>
                    <a:lnTo>
                      <a:pt x="426" y="194"/>
                    </a:lnTo>
                    <a:lnTo>
                      <a:pt x="436" y="250"/>
                    </a:lnTo>
                    <a:lnTo>
                      <a:pt x="443" y="324"/>
                    </a:lnTo>
                    <a:lnTo>
                      <a:pt x="443" y="330"/>
                    </a:lnTo>
                    <a:lnTo>
                      <a:pt x="439" y="409"/>
                    </a:lnTo>
                    <a:lnTo>
                      <a:pt x="421" y="472"/>
                    </a:lnTo>
                    <a:lnTo>
                      <a:pt x="399" y="511"/>
                    </a:lnTo>
                    <a:lnTo>
                      <a:pt x="356" y="537"/>
                    </a:lnTo>
                    <a:lnTo>
                      <a:pt x="294" y="542"/>
                    </a:lnTo>
                    <a:lnTo>
                      <a:pt x="289" y="546"/>
                    </a:lnTo>
                    <a:lnTo>
                      <a:pt x="233" y="527"/>
                    </a:lnTo>
                    <a:lnTo>
                      <a:pt x="227" y="530"/>
                    </a:lnTo>
                    <a:lnTo>
                      <a:pt x="197" y="478"/>
                    </a:lnTo>
                    <a:lnTo>
                      <a:pt x="167" y="408"/>
                    </a:lnTo>
                    <a:lnTo>
                      <a:pt x="152" y="319"/>
                    </a:lnTo>
                    <a:lnTo>
                      <a:pt x="107" y="297"/>
                    </a:lnTo>
                    <a:lnTo>
                      <a:pt x="63" y="274"/>
                    </a:lnTo>
                    <a:lnTo>
                      <a:pt x="27" y="248"/>
                    </a:lnTo>
                    <a:lnTo>
                      <a:pt x="5" y="216"/>
                    </a:lnTo>
                    <a:lnTo>
                      <a:pt x="0" y="198"/>
                    </a:lnTo>
                    <a:lnTo>
                      <a:pt x="1" y="172"/>
                    </a:lnTo>
                    <a:lnTo>
                      <a:pt x="23" y="148"/>
                    </a:lnTo>
                    <a:lnTo>
                      <a:pt x="55" y="120"/>
                    </a:lnTo>
                    <a:lnTo>
                      <a:pt x="49" y="124"/>
                    </a:lnTo>
                    <a:lnTo>
                      <a:pt x="55" y="120"/>
                    </a:lnTo>
                    <a:lnTo>
                      <a:pt x="96" y="89"/>
                    </a:lnTo>
                    <a:lnTo>
                      <a:pt x="148" y="48"/>
                    </a:lnTo>
                    <a:lnTo>
                      <a:pt x="204"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28"/>
              <p:cNvGrpSpPr>
                <a:grpSpLocks/>
              </p:cNvGrpSpPr>
              <p:nvPr/>
            </p:nvGrpSpPr>
            <p:grpSpPr bwMode="auto">
              <a:xfrm>
                <a:off x="4261" y="2209"/>
                <a:ext cx="278" cy="283"/>
                <a:chOff x="4261" y="2209"/>
                <a:chExt cx="278" cy="283"/>
              </a:xfrm>
            </p:grpSpPr>
            <p:sp>
              <p:nvSpPr>
                <p:cNvPr id="14362" name="Freeform 26"/>
                <p:cNvSpPr>
                  <a:spLocks/>
                </p:cNvSpPr>
                <p:nvPr/>
              </p:nvSpPr>
              <p:spPr bwMode="auto">
                <a:xfrm>
                  <a:off x="4261" y="2209"/>
                  <a:ext cx="278" cy="283"/>
                </a:xfrm>
                <a:custGeom>
                  <a:avLst/>
                  <a:gdLst/>
                  <a:ahLst/>
                  <a:cxnLst>
                    <a:cxn ang="0">
                      <a:pos x="47" y="51"/>
                    </a:cxn>
                    <a:cxn ang="0">
                      <a:pos x="125" y="55"/>
                    </a:cxn>
                    <a:cxn ang="0">
                      <a:pos x="198" y="55"/>
                    </a:cxn>
                    <a:cxn ang="0">
                      <a:pos x="306" y="35"/>
                    </a:cxn>
                    <a:cxn ang="0">
                      <a:pos x="390" y="11"/>
                    </a:cxn>
                    <a:cxn ang="0">
                      <a:pos x="435" y="0"/>
                    </a:cxn>
                    <a:cxn ang="0">
                      <a:pos x="459" y="0"/>
                    </a:cxn>
                    <a:cxn ang="0">
                      <a:pos x="475" y="10"/>
                    </a:cxn>
                    <a:cxn ang="0">
                      <a:pos x="487" y="58"/>
                    </a:cxn>
                    <a:cxn ang="0">
                      <a:pos x="503" y="178"/>
                    </a:cxn>
                    <a:cxn ang="0">
                      <a:pos x="505" y="184"/>
                    </a:cxn>
                    <a:cxn ang="0">
                      <a:pos x="526" y="315"/>
                    </a:cxn>
                    <a:cxn ang="0">
                      <a:pos x="551" y="460"/>
                    </a:cxn>
                    <a:cxn ang="0">
                      <a:pos x="557" y="508"/>
                    </a:cxn>
                    <a:cxn ang="0">
                      <a:pos x="555" y="526"/>
                    </a:cxn>
                    <a:cxn ang="0">
                      <a:pos x="535" y="544"/>
                    </a:cxn>
                    <a:cxn ang="0">
                      <a:pos x="527" y="544"/>
                    </a:cxn>
                    <a:cxn ang="0">
                      <a:pos x="494" y="547"/>
                    </a:cxn>
                    <a:cxn ang="0">
                      <a:pos x="357" y="541"/>
                    </a:cxn>
                    <a:cxn ang="0">
                      <a:pos x="351" y="544"/>
                    </a:cxn>
                    <a:cxn ang="0">
                      <a:pos x="231" y="552"/>
                    </a:cxn>
                    <a:cxn ang="0">
                      <a:pos x="141" y="563"/>
                    </a:cxn>
                    <a:cxn ang="0">
                      <a:pos x="75" y="567"/>
                    </a:cxn>
                    <a:cxn ang="0">
                      <a:pos x="71" y="567"/>
                    </a:cxn>
                    <a:cxn ang="0">
                      <a:pos x="37" y="561"/>
                    </a:cxn>
                    <a:cxn ang="0">
                      <a:pos x="27" y="546"/>
                    </a:cxn>
                    <a:cxn ang="0">
                      <a:pos x="22" y="494"/>
                    </a:cxn>
                    <a:cxn ang="0">
                      <a:pos x="20" y="387"/>
                    </a:cxn>
                    <a:cxn ang="0">
                      <a:pos x="12" y="248"/>
                    </a:cxn>
                    <a:cxn ang="0">
                      <a:pos x="0" y="81"/>
                    </a:cxn>
                    <a:cxn ang="0">
                      <a:pos x="1" y="58"/>
                    </a:cxn>
                    <a:cxn ang="0">
                      <a:pos x="20" y="48"/>
                    </a:cxn>
                    <a:cxn ang="0">
                      <a:pos x="47" y="51"/>
                    </a:cxn>
                  </a:cxnLst>
                  <a:rect l="0" t="0" r="r" b="b"/>
                  <a:pathLst>
                    <a:path w="557" h="567">
                      <a:moveTo>
                        <a:pt x="47" y="51"/>
                      </a:moveTo>
                      <a:lnTo>
                        <a:pt x="125" y="55"/>
                      </a:lnTo>
                      <a:lnTo>
                        <a:pt x="198" y="55"/>
                      </a:lnTo>
                      <a:lnTo>
                        <a:pt x="306" y="35"/>
                      </a:lnTo>
                      <a:lnTo>
                        <a:pt x="390" y="11"/>
                      </a:lnTo>
                      <a:lnTo>
                        <a:pt x="435" y="0"/>
                      </a:lnTo>
                      <a:lnTo>
                        <a:pt x="459" y="0"/>
                      </a:lnTo>
                      <a:lnTo>
                        <a:pt x="475" y="10"/>
                      </a:lnTo>
                      <a:lnTo>
                        <a:pt x="487" y="58"/>
                      </a:lnTo>
                      <a:lnTo>
                        <a:pt x="503" y="178"/>
                      </a:lnTo>
                      <a:lnTo>
                        <a:pt x="505" y="184"/>
                      </a:lnTo>
                      <a:lnTo>
                        <a:pt x="526" y="315"/>
                      </a:lnTo>
                      <a:lnTo>
                        <a:pt x="551" y="460"/>
                      </a:lnTo>
                      <a:lnTo>
                        <a:pt x="557" y="508"/>
                      </a:lnTo>
                      <a:lnTo>
                        <a:pt x="555" y="526"/>
                      </a:lnTo>
                      <a:lnTo>
                        <a:pt x="535" y="544"/>
                      </a:lnTo>
                      <a:lnTo>
                        <a:pt x="527" y="544"/>
                      </a:lnTo>
                      <a:lnTo>
                        <a:pt x="494" y="547"/>
                      </a:lnTo>
                      <a:lnTo>
                        <a:pt x="357" y="541"/>
                      </a:lnTo>
                      <a:lnTo>
                        <a:pt x="351" y="544"/>
                      </a:lnTo>
                      <a:lnTo>
                        <a:pt x="231" y="552"/>
                      </a:lnTo>
                      <a:lnTo>
                        <a:pt x="141" y="563"/>
                      </a:lnTo>
                      <a:lnTo>
                        <a:pt x="75" y="567"/>
                      </a:lnTo>
                      <a:lnTo>
                        <a:pt x="71" y="567"/>
                      </a:lnTo>
                      <a:lnTo>
                        <a:pt x="37" y="561"/>
                      </a:lnTo>
                      <a:lnTo>
                        <a:pt x="27" y="546"/>
                      </a:lnTo>
                      <a:lnTo>
                        <a:pt x="22" y="494"/>
                      </a:lnTo>
                      <a:lnTo>
                        <a:pt x="20" y="387"/>
                      </a:lnTo>
                      <a:lnTo>
                        <a:pt x="12" y="248"/>
                      </a:lnTo>
                      <a:lnTo>
                        <a:pt x="0" y="81"/>
                      </a:lnTo>
                      <a:lnTo>
                        <a:pt x="1" y="58"/>
                      </a:lnTo>
                      <a:lnTo>
                        <a:pt x="20" y="48"/>
                      </a:lnTo>
                      <a:lnTo>
                        <a:pt x="47"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3" name="Freeform 27"/>
                <p:cNvSpPr>
                  <a:spLocks/>
                </p:cNvSpPr>
                <p:nvPr/>
              </p:nvSpPr>
              <p:spPr bwMode="auto">
                <a:xfrm>
                  <a:off x="4275" y="2223"/>
                  <a:ext cx="247" cy="254"/>
                </a:xfrm>
                <a:custGeom>
                  <a:avLst/>
                  <a:gdLst/>
                  <a:ahLst/>
                  <a:cxnLst>
                    <a:cxn ang="0">
                      <a:pos x="0" y="46"/>
                    </a:cxn>
                    <a:cxn ang="0">
                      <a:pos x="81" y="47"/>
                    </a:cxn>
                    <a:cxn ang="0">
                      <a:pos x="170" y="51"/>
                    </a:cxn>
                    <a:cxn ang="0">
                      <a:pos x="241" y="43"/>
                    </a:cxn>
                    <a:cxn ang="0">
                      <a:pos x="320" y="25"/>
                    </a:cxn>
                    <a:cxn ang="0">
                      <a:pos x="400" y="0"/>
                    </a:cxn>
                    <a:cxn ang="0">
                      <a:pos x="413" y="1"/>
                    </a:cxn>
                    <a:cxn ang="0">
                      <a:pos x="431" y="12"/>
                    </a:cxn>
                    <a:cxn ang="0">
                      <a:pos x="444" y="134"/>
                    </a:cxn>
                    <a:cxn ang="0">
                      <a:pos x="460" y="230"/>
                    </a:cxn>
                    <a:cxn ang="0">
                      <a:pos x="475" y="322"/>
                    </a:cxn>
                    <a:cxn ang="0">
                      <a:pos x="494" y="449"/>
                    </a:cxn>
                    <a:cxn ang="0">
                      <a:pos x="492" y="475"/>
                    </a:cxn>
                    <a:cxn ang="0">
                      <a:pos x="480" y="486"/>
                    </a:cxn>
                    <a:cxn ang="0">
                      <a:pos x="437" y="490"/>
                    </a:cxn>
                    <a:cxn ang="0">
                      <a:pos x="315" y="484"/>
                    </a:cxn>
                    <a:cxn ang="0">
                      <a:pos x="310" y="485"/>
                    </a:cxn>
                    <a:cxn ang="0">
                      <a:pos x="228" y="491"/>
                    </a:cxn>
                    <a:cxn ang="0">
                      <a:pos x="221" y="495"/>
                    </a:cxn>
                    <a:cxn ang="0">
                      <a:pos x="121" y="504"/>
                    </a:cxn>
                    <a:cxn ang="0">
                      <a:pos x="45" y="507"/>
                    </a:cxn>
                    <a:cxn ang="0">
                      <a:pos x="27" y="500"/>
                    </a:cxn>
                    <a:cxn ang="0">
                      <a:pos x="21" y="499"/>
                    </a:cxn>
                    <a:cxn ang="0">
                      <a:pos x="16" y="460"/>
                    </a:cxn>
                    <a:cxn ang="0">
                      <a:pos x="16" y="291"/>
                    </a:cxn>
                    <a:cxn ang="0">
                      <a:pos x="15" y="190"/>
                    </a:cxn>
                    <a:cxn ang="0">
                      <a:pos x="1" y="90"/>
                    </a:cxn>
                    <a:cxn ang="0">
                      <a:pos x="0" y="46"/>
                    </a:cxn>
                  </a:cxnLst>
                  <a:rect l="0" t="0" r="r" b="b"/>
                  <a:pathLst>
                    <a:path w="494" h="507">
                      <a:moveTo>
                        <a:pt x="0" y="46"/>
                      </a:moveTo>
                      <a:lnTo>
                        <a:pt x="81" y="47"/>
                      </a:lnTo>
                      <a:lnTo>
                        <a:pt x="170" y="51"/>
                      </a:lnTo>
                      <a:lnTo>
                        <a:pt x="241" y="43"/>
                      </a:lnTo>
                      <a:lnTo>
                        <a:pt x="320" y="25"/>
                      </a:lnTo>
                      <a:lnTo>
                        <a:pt x="400" y="0"/>
                      </a:lnTo>
                      <a:lnTo>
                        <a:pt x="413" y="1"/>
                      </a:lnTo>
                      <a:lnTo>
                        <a:pt x="431" y="12"/>
                      </a:lnTo>
                      <a:lnTo>
                        <a:pt x="444" y="134"/>
                      </a:lnTo>
                      <a:lnTo>
                        <a:pt x="460" y="230"/>
                      </a:lnTo>
                      <a:lnTo>
                        <a:pt x="475" y="322"/>
                      </a:lnTo>
                      <a:lnTo>
                        <a:pt x="494" y="449"/>
                      </a:lnTo>
                      <a:lnTo>
                        <a:pt x="492" y="475"/>
                      </a:lnTo>
                      <a:lnTo>
                        <a:pt x="480" y="486"/>
                      </a:lnTo>
                      <a:lnTo>
                        <a:pt x="437" y="490"/>
                      </a:lnTo>
                      <a:lnTo>
                        <a:pt x="315" y="484"/>
                      </a:lnTo>
                      <a:lnTo>
                        <a:pt x="310" y="485"/>
                      </a:lnTo>
                      <a:lnTo>
                        <a:pt x="228" y="491"/>
                      </a:lnTo>
                      <a:lnTo>
                        <a:pt x="221" y="495"/>
                      </a:lnTo>
                      <a:lnTo>
                        <a:pt x="121" y="504"/>
                      </a:lnTo>
                      <a:lnTo>
                        <a:pt x="45" y="507"/>
                      </a:lnTo>
                      <a:lnTo>
                        <a:pt x="27" y="500"/>
                      </a:lnTo>
                      <a:lnTo>
                        <a:pt x="21" y="499"/>
                      </a:lnTo>
                      <a:lnTo>
                        <a:pt x="16" y="460"/>
                      </a:lnTo>
                      <a:lnTo>
                        <a:pt x="16" y="291"/>
                      </a:lnTo>
                      <a:lnTo>
                        <a:pt x="15" y="190"/>
                      </a:lnTo>
                      <a:lnTo>
                        <a:pt x="1" y="90"/>
                      </a:lnTo>
                      <a:lnTo>
                        <a:pt x="0"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65" name="Freeform 29"/>
              <p:cNvSpPr>
                <a:spLocks/>
              </p:cNvSpPr>
              <p:nvPr/>
            </p:nvSpPr>
            <p:spPr bwMode="auto">
              <a:xfrm>
                <a:off x="4257" y="2314"/>
                <a:ext cx="61" cy="108"/>
              </a:xfrm>
              <a:custGeom>
                <a:avLst/>
                <a:gdLst/>
                <a:ahLst/>
                <a:cxnLst>
                  <a:cxn ang="0">
                    <a:pos x="16" y="68"/>
                  </a:cxn>
                  <a:cxn ang="0">
                    <a:pos x="27" y="56"/>
                  </a:cxn>
                  <a:cxn ang="0">
                    <a:pos x="27" y="45"/>
                  </a:cxn>
                  <a:cxn ang="0">
                    <a:pos x="26" y="34"/>
                  </a:cxn>
                  <a:cxn ang="0">
                    <a:pos x="33" y="23"/>
                  </a:cxn>
                  <a:cxn ang="0">
                    <a:pos x="44" y="12"/>
                  </a:cxn>
                  <a:cxn ang="0">
                    <a:pos x="55" y="5"/>
                  </a:cxn>
                  <a:cxn ang="0">
                    <a:pos x="68" y="0"/>
                  </a:cxn>
                  <a:cxn ang="0">
                    <a:pos x="81" y="2"/>
                  </a:cxn>
                  <a:cxn ang="0">
                    <a:pos x="92" y="5"/>
                  </a:cxn>
                  <a:cxn ang="0">
                    <a:pos x="101" y="13"/>
                  </a:cxn>
                  <a:cxn ang="0">
                    <a:pos x="107" y="26"/>
                  </a:cxn>
                  <a:cxn ang="0">
                    <a:pos x="100" y="39"/>
                  </a:cxn>
                  <a:cxn ang="0">
                    <a:pos x="92" y="49"/>
                  </a:cxn>
                  <a:cxn ang="0">
                    <a:pos x="81" y="56"/>
                  </a:cxn>
                  <a:cxn ang="0">
                    <a:pos x="70" y="61"/>
                  </a:cxn>
                  <a:cxn ang="0">
                    <a:pos x="64" y="71"/>
                  </a:cxn>
                  <a:cxn ang="0">
                    <a:pos x="63" y="82"/>
                  </a:cxn>
                  <a:cxn ang="0">
                    <a:pos x="68" y="91"/>
                  </a:cxn>
                  <a:cxn ang="0">
                    <a:pos x="79" y="97"/>
                  </a:cxn>
                  <a:cxn ang="0">
                    <a:pos x="96" y="104"/>
                  </a:cxn>
                  <a:cxn ang="0">
                    <a:pos x="108" y="112"/>
                  </a:cxn>
                  <a:cxn ang="0">
                    <a:pos x="119" y="123"/>
                  </a:cxn>
                  <a:cxn ang="0">
                    <a:pos x="122" y="135"/>
                  </a:cxn>
                  <a:cxn ang="0">
                    <a:pos x="122" y="149"/>
                  </a:cxn>
                  <a:cxn ang="0">
                    <a:pos x="119" y="160"/>
                  </a:cxn>
                  <a:cxn ang="0">
                    <a:pos x="108" y="165"/>
                  </a:cxn>
                  <a:cxn ang="0">
                    <a:pos x="94" y="167"/>
                  </a:cxn>
                  <a:cxn ang="0">
                    <a:pos x="81" y="168"/>
                  </a:cxn>
                  <a:cxn ang="0">
                    <a:pos x="68" y="161"/>
                  </a:cxn>
                  <a:cxn ang="0">
                    <a:pos x="59" y="150"/>
                  </a:cxn>
                  <a:cxn ang="0">
                    <a:pos x="49" y="157"/>
                  </a:cxn>
                  <a:cxn ang="0">
                    <a:pos x="49" y="168"/>
                  </a:cxn>
                  <a:cxn ang="0">
                    <a:pos x="57" y="182"/>
                  </a:cxn>
                  <a:cxn ang="0">
                    <a:pos x="60" y="194"/>
                  </a:cxn>
                  <a:cxn ang="0">
                    <a:pos x="53" y="208"/>
                  </a:cxn>
                  <a:cxn ang="0">
                    <a:pos x="42" y="213"/>
                  </a:cxn>
                  <a:cxn ang="0">
                    <a:pos x="29" y="213"/>
                  </a:cxn>
                  <a:cxn ang="0">
                    <a:pos x="18" y="202"/>
                  </a:cxn>
                  <a:cxn ang="0">
                    <a:pos x="7" y="189"/>
                  </a:cxn>
                  <a:cxn ang="0">
                    <a:pos x="5" y="176"/>
                  </a:cxn>
                  <a:cxn ang="0">
                    <a:pos x="5" y="163"/>
                  </a:cxn>
                  <a:cxn ang="0">
                    <a:pos x="8" y="150"/>
                  </a:cxn>
                  <a:cxn ang="0">
                    <a:pos x="8" y="139"/>
                  </a:cxn>
                  <a:cxn ang="0">
                    <a:pos x="8" y="128"/>
                  </a:cxn>
                  <a:cxn ang="0">
                    <a:pos x="8" y="116"/>
                  </a:cxn>
                  <a:cxn ang="0">
                    <a:pos x="0" y="87"/>
                  </a:cxn>
                </a:cxnLst>
                <a:rect l="0" t="0" r="r" b="b"/>
                <a:pathLst>
                  <a:path w="122" h="215">
                    <a:moveTo>
                      <a:pt x="8" y="68"/>
                    </a:moveTo>
                    <a:lnTo>
                      <a:pt x="16" y="68"/>
                    </a:lnTo>
                    <a:lnTo>
                      <a:pt x="22" y="63"/>
                    </a:lnTo>
                    <a:lnTo>
                      <a:pt x="27" y="56"/>
                    </a:lnTo>
                    <a:lnTo>
                      <a:pt x="27" y="50"/>
                    </a:lnTo>
                    <a:lnTo>
                      <a:pt x="27" y="45"/>
                    </a:lnTo>
                    <a:lnTo>
                      <a:pt x="26" y="39"/>
                    </a:lnTo>
                    <a:lnTo>
                      <a:pt x="26" y="34"/>
                    </a:lnTo>
                    <a:lnTo>
                      <a:pt x="27" y="28"/>
                    </a:lnTo>
                    <a:lnTo>
                      <a:pt x="33" y="23"/>
                    </a:lnTo>
                    <a:lnTo>
                      <a:pt x="37" y="16"/>
                    </a:lnTo>
                    <a:lnTo>
                      <a:pt x="44" y="12"/>
                    </a:lnTo>
                    <a:lnTo>
                      <a:pt x="49" y="8"/>
                    </a:lnTo>
                    <a:lnTo>
                      <a:pt x="55" y="5"/>
                    </a:lnTo>
                    <a:lnTo>
                      <a:pt x="60" y="2"/>
                    </a:lnTo>
                    <a:lnTo>
                      <a:pt x="68" y="0"/>
                    </a:lnTo>
                    <a:lnTo>
                      <a:pt x="74" y="0"/>
                    </a:lnTo>
                    <a:lnTo>
                      <a:pt x="81" y="2"/>
                    </a:lnTo>
                    <a:lnTo>
                      <a:pt x="86" y="4"/>
                    </a:lnTo>
                    <a:lnTo>
                      <a:pt x="92" y="5"/>
                    </a:lnTo>
                    <a:lnTo>
                      <a:pt x="97" y="8"/>
                    </a:lnTo>
                    <a:lnTo>
                      <a:pt x="101" y="13"/>
                    </a:lnTo>
                    <a:lnTo>
                      <a:pt x="107" y="20"/>
                    </a:lnTo>
                    <a:lnTo>
                      <a:pt x="107" y="26"/>
                    </a:lnTo>
                    <a:lnTo>
                      <a:pt x="107" y="31"/>
                    </a:lnTo>
                    <a:lnTo>
                      <a:pt x="100" y="39"/>
                    </a:lnTo>
                    <a:lnTo>
                      <a:pt x="97" y="46"/>
                    </a:lnTo>
                    <a:lnTo>
                      <a:pt x="92" y="49"/>
                    </a:lnTo>
                    <a:lnTo>
                      <a:pt x="86" y="52"/>
                    </a:lnTo>
                    <a:lnTo>
                      <a:pt x="81" y="56"/>
                    </a:lnTo>
                    <a:lnTo>
                      <a:pt x="75" y="57"/>
                    </a:lnTo>
                    <a:lnTo>
                      <a:pt x="70" y="61"/>
                    </a:lnTo>
                    <a:lnTo>
                      <a:pt x="64" y="65"/>
                    </a:lnTo>
                    <a:lnTo>
                      <a:pt x="64" y="71"/>
                    </a:lnTo>
                    <a:lnTo>
                      <a:pt x="63" y="76"/>
                    </a:lnTo>
                    <a:lnTo>
                      <a:pt x="63" y="82"/>
                    </a:lnTo>
                    <a:lnTo>
                      <a:pt x="63" y="87"/>
                    </a:lnTo>
                    <a:lnTo>
                      <a:pt x="68" y="91"/>
                    </a:lnTo>
                    <a:lnTo>
                      <a:pt x="74" y="93"/>
                    </a:lnTo>
                    <a:lnTo>
                      <a:pt x="79" y="97"/>
                    </a:lnTo>
                    <a:lnTo>
                      <a:pt x="86" y="98"/>
                    </a:lnTo>
                    <a:lnTo>
                      <a:pt x="96" y="104"/>
                    </a:lnTo>
                    <a:lnTo>
                      <a:pt x="103" y="108"/>
                    </a:lnTo>
                    <a:lnTo>
                      <a:pt x="108" y="112"/>
                    </a:lnTo>
                    <a:lnTo>
                      <a:pt x="115" y="119"/>
                    </a:lnTo>
                    <a:lnTo>
                      <a:pt x="119" y="123"/>
                    </a:lnTo>
                    <a:lnTo>
                      <a:pt x="119" y="128"/>
                    </a:lnTo>
                    <a:lnTo>
                      <a:pt x="122" y="135"/>
                    </a:lnTo>
                    <a:lnTo>
                      <a:pt x="122" y="141"/>
                    </a:lnTo>
                    <a:lnTo>
                      <a:pt x="122" y="149"/>
                    </a:lnTo>
                    <a:lnTo>
                      <a:pt x="119" y="154"/>
                    </a:lnTo>
                    <a:lnTo>
                      <a:pt x="119" y="160"/>
                    </a:lnTo>
                    <a:lnTo>
                      <a:pt x="115" y="163"/>
                    </a:lnTo>
                    <a:lnTo>
                      <a:pt x="108" y="165"/>
                    </a:lnTo>
                    <a:lnTo>
                      <a:pt x="101" y="165"/>
                    </a:lnTo>
                    <a:lnTo>
                      <a:pt x="94" y="167"/>
                    </a:lnTo>
                    <a:lnTo>
                      <a:pt x="89" y="168"/>
                    </a:lnTo>
                    <a:lnTo>
                      <a:pt x="81" y="168"/>
                    </a:lnTo>
                    <a:lnTo>
                      <a:pt x="75" y="165"/>
                    </a:lnTo>
                    <a:lnTo>
                      <a:pt x="68" y="161"/>
                    </a:lnTo>
                    <a:lnTo>
                      <a:pt x="63" y="156"/>
                    </a:lnTo>
                    <a:lnTo>
                      <a:pt x="59" y="150"/>
                    </a:lnTo>
                    <a:lnTo>
                      <a:pt x="53" y="152"/>
                    </a:lnTo>
                    <a:lnTo>
                      <a:pt x="49" y="157"/>
                    </a:lnTo>
                    <a:lnTo>
                      <a:pt x="49" y="163"/>
                    </a:lnTo>
                    <a:lnTo>
                      <a:pt x="49" y="168"/>
                    </a:lnTo>
                    <a:lnTo>
                      <a:pt x="53" y="175"/>
                    </a:lnTo>
                    <a:lnTo>
                      <a:pt x="57" y="182"/>
                    </a:lnTo>
                    <a:lnTo>
                      <a:pt x="60" y="187"/>
                    </a:lnTo>
                    <a:lnTo>
                      <a:pt x="60" y="194"/>
                    </a:lnTo>
                    <a:lnTo>
                      <a:pt x="59" y="200"/>
                    </a:lnTo>
                    <a:lnTo>
                      <a:pt x="53" y="208"/>
                    </a:lnTo>
                    <a:lnTo>
                      <a:pt x="48" y="209"/>
                    </a:lnTo>
                    <a:lnTo>
                      <a:pt x="42" y="213"/>
                    </a:lnTo>
                    <a:lnTo>
                      <a:pt x="34" y="215"/>
                    </a:lnTo>
                    <a:lnTo>
                      <a:pt x="29" y="213"/>
                    </a:lnTo>
                    <a:lnTo>
                      <a:pt x="22" y="208"/>
                    </a:lnTo>
                    <a:lnTo>
                      <a:pt x="18" y="202"/>
                    </a:lnTo>
                    <a:lnTo>
                      <a:pt x="12" y="194"/>
                    </a:lnTo>
                    <a:lnTo>
                      <a:pt x="7" y="189"/>
                    </a:lnTo>
                    <a:lnTo>
                      <a:pt x="5" y="182"/>
                    </a:lnTo>
                    <a:lnTo>
                      <a:pt x="5" y="176"/>
                    </a:lnTo>
                    <a:lnTo>
                      <a:pt x="3" y="168"/>
                    </a:lnTo>
                    <a:lnTo>
                      <a:pt x="5" y="163"/>
                    </a:lnTo>
                    <a:lnTo>
                      <a:pt x="5" y="157"/>
                    </a:lnTo>
                    <a:lnTo>
                      <a:pt x="8" y="150"/>
                    </a:lnTo>
                    <a:lnTo>
                      <a:pt x="8" y="145"/>
                    </a:lnTo>
                    <a:lnTo>
                      <a:pt x="8" y="139"/>
                    </a:lnTo>
                    <a:lnTo>
                      <a:pt x="8" y="134"/>
                    </a:lnTo>
                    <a:lnTo>
                      <a:pt x="8" y="128"/>
                    </a:lnTo>
                    <a:lnTo>
                      <a:pt x="8" y="123"/>
                    </a:lnTo>
                    <a:lnTo>
                      <a:pt x="8" y="116"/>
                    </a:lnTo>
                    <a:lnTo>
                      <a:pt x="8" y="112"/>
                    </a:lnTo>
                    <a:lnTo>
                      <a:pt x="0" y="87"/>
                    </a:lnTo>
                    <a:lnTo>
                      <a:pt x="8"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6" name="Freeform 30"/>
              <p:cNvSpPr>
                <a:spLocks/>
              </p:cNvSpPr>
              <p:nvPr/>
            </p:nvSpPr>
            <p:spPr bwMode="auto">
              <a:xfrm>
                <a:off x="4464" y="2288"/>
                <a:ext cx="63" cy="88"/>
              </a:xfrm>
              <a:custGeom>
                <a:avLst/>
                <a:gdLst/>
                <a:ahLst/>
                <a:cxnLst>
                  <a:cxn ang="0">
                    <a:pos x="89" y="23"/>
                  </a:cxn>
                  <a:cxn ang="0">
                    <a:pos x="74" y="14"/>
                  </a:cxn>
                  <a:cxn ang="0">
                    <a:pos x="57" y="7"/>
                  </a:cxn>
                  <a:cxn ang="0">
                    <a:pos x="45" y="1"/>
                  </a:cxn>
                  <a:cxn ang="0">
                    <a:pos x="31" y="0"/>
                  </a:cxn>
                  <a:cxn ang="0">
                    <a:pos x="19" y="0"/>
                  </a:cxn>
                  <a:cxn ang="0">
                    <a:pos x="4" y="8"/>
                  </a:cxn>
                  <a:cxn ang="0">
                    <a:pos x="0" y="19"/>
                  </a:cxn>
                  <a:cxn ang="0">
                    <a:pos x="4" y="30"/>
                  </a:cxn>
                  <a:cxn ang="0">
                    <a:pos x="15" y="40"/>
                  </a:cxn>
                  <a:cxn ang="0">
                    <a:pos x="28" y="44"/>
                  </a:cxn>
                  <a:cxn ang="0">
                    <a:pos x="41" y="48"/>
                  </a:cxn>
                  <a:cxn ang="0">
                    <a:pos x="52" y="55"/>
                  </a:cxn>
                  <a:cxn ang="0">
                    <a:pos x="50" y="66"/>
                  </a:cxn>
                  <a:cxn ang="0">
                    <a:pos x="42" y="75"/>
                  </a:cxn>
                  <a:cxn ang="0">
                    <a:pos x="34" y="85"/>
                  </a:cxn>
                  <a:cxn ang="0">
                    <a:pos x="28" y="96"/>
                  </a:cxn>
                  <a:cxn ang="0">
                    <a:pos x="19" y="107"/>
                  </a:cxn>
                  <a:cxn ang="0">
                    <a:pos x="16" y="119"/>
                  </a:cxn>
                  <a:cxn ang="0">
                    <a:pos x="23" y="130"/>
                  </a:cxn>
                  <a:cxn ang="0">
                    <a:pos x="35" y="133"/>
                  </a:cxn>
                  <a:cxn ang="0">
                    <a:pos x="46" y="122"/>
                  </a:cxn>
                  <a:cxn ang="0">
                    <a:pos x="60" y="116"/>
                  </a:cxn>
                  <a:cxn ang="0">
                    <a:pos x="67" y="127"/>
                  </a:cxn>
                  <a:cxn ang="0">
                    <a:pos x="65" y="140"/>
                  </a:cxn>
                  <a:cxn ang="0">
                    <a:pos x="63" y="153"/>
                  </a:cxn>
                  <a:cxn ang="0">
                    <a:pos x="65" y="164"/>
                  </a:cxn>
                  <a:cxn ang="0">
                    <a:pos x="74" y="175"/>
                  </a:cxn>
                  <a:cxn ang="0">
                    <a:pos x="89" y="174"/>
                  </a:cxn>
                  <a:cxn ang="0">
                    <a:pos x="100" y="164"/>
                  </a:cxn>
                  <a:cxn ang="0">
                    <a:pos x="108" y="151"/>
                  </a:cxn>
                  <a:cxn ang="0">
                    <a:pos x="111" y="140"/>
                  </a:cxn>
                  <a:cxn ang="0">
                    <a:pos x="115" y="127"/>
                  </a:cxn>
                  <a:cxn ang="0">
                    <a:pos x="119" y="116"/>
                  </a:cxn>
                  <a:cxn ang="0">
                    <a:pos x="126" y="103"/>
                  </a:cxn>
                  <a:cxn ang="0">
                    <a:pos x="128" y="92"/>
                  </a:cxn>
                  <a:cxn ang="0">
                    <a:pos x="126" y="81"/>
                  </a:cxn>
                  <a:cxn ang="0">
                    <a:pos x="123" y="70"/>
                  </a:cxn>
                  <a:cxn ang="0">
                    <a:pos x="119" y="59"/>
                  </a:cxn>
                  <a:cxn ang="0">
                    <a:pos x="119" y="45"/>
                  </a:cxn>
                  <a:cxn ang="0">
                    <a:pos x="111" y="37"/>
                  </a:cxn>
                  <a:cxn ang="0">
                    <a:pos x="97" y="25"/>
                  </a:cxn>
                </a:cxnLst>
                <a:rect l="0" t="0" r="r" b="b"/>
                <a:pathLst>
                  <a:path w="128" h="175">
                    <a:moveTo>
                      <a:pt x="97" y="25"/>
                    </a:moveTo>
                    <a:lnTo>
                      <a:pt x="89" y="23"/>
                    </a:lnTo>
                    <a:lnTo>
                      <a:pt x="82" y="18"/>
                    </a:lnTo>
                    <a:lnTo>
                      <a:pt x="74" y="14"/>
                    </a:lnTo>
                    <a:lnTo>
                      <a:pt x="65" y="8"/>
                    </a:lnTo>
                    <a:lnTo>
                      <a:pt x="57" y="7"/>
                    </a:lnTo>
                    <a:lnTo>
                      <a:pt x="52" y="3"/>
                    </a:lnTo>
                    <a:lnTo>
                      <a:pt x="45" y="1"/>
                    </a:lnTo>
                    <a:lnTo>
                      <a:pt x="37" y="0"/>
                    </a:lnTo>
                    <a:lnTo>
                      <a:pt x="31" y="0"/>
                    </a:lnTo>
                    <a:lnTo>
                      <a:pt x="24" y="0"/>
                    </a:lnTo>
                    <a:lnTo>
                      <a:pt x="19" y="0"/>
                    </a:lnTo>
                    <a:lnTo>
                      <a:pt x="9" y="1"/>
                    </a:lnTo>
                    <a:lnTo>
                      <a:pt x="4" y="8"/>
                    </a:lnTo>
                    <a:lnTo>
                      <a:pt x="0" y="14"/>
                    </a:lnTo>
                    <a:lnTo>
                      <a:pt x="0" y="19"/>
                    </a:lnTo>
                    <a:lnTo>
                      <a:pt x="0" y="25"/>
                    </a:lnTo>
                    <a:lnTo>
                      <a:pt x="4" y="30"/>
                    </a:lnTo>
                    <a:lnTo>
                      <a:pt x="8" y="37"/>
                    </a:lnTo>
                    <a:lnTo>
                      <a:pt x="15" y="40"/>
                    </a:lnTo>
                    <a:lnTo>
                      <a:pt x="23" y="44"/>
                    </a:lnTo>
                    <a:lnTo>
                      <a:pt x="28" y="44"/>
                    </a:lnTo>
                    <a:lnTo>
                      <a:pt x="34" y="45"/>
                    </a:lnTo>
                    <a:lnTo>
                      <a:pt x="41" y="48"/>
                    </a:lnTo>
                    <a:lnTo>
                      <a:pt x="48" y="49"/>
                    </a:lnTo>
                    <a:lnTo>
                      <a:pt x="52" y="55"/>
                    </a:lnTo>
                    <a:lnTo>
                      <a:pt x="52" y="60"/>
                    </a:lnTo>
                    <a:lnTo>
                      <a:pt x="50" y="66"/>
                    </a:lnTo>
                    <a:lnTo>
                      <a:pt x="45" y="70"/>
                    </a:lnTo>
                    <a:lnTo>
                      <a:pt x="42" y="75"/>
                    </a:lnTo>
                    <a:lnTo>
                      <a:pt x="37" y="79"/>
                    </a:lnTo>
                    <a:lnTo>
                      <a:pt x="34" y="85"/>
                    </a:lnTo>
                    <a:lnTo>
                      <a:pt x="31" y="90"/>
                    </a:lnTo>
                    <a:lnTo>
                      <a:pt x="28" y="96"/>
                    </a:lnTo>
                    <a:lnTo>
                      <a:pt x="23" y="101"/>
                    </a:lnTo>
                    <a:lnTo>
                      <a:pt x="19" y="107"/>
                    </a:lnTo>
                    <a:lnTo>
                      <a:pt x="16" y="112"/>
                    </a:lnTo>
                    <a:lnTo>
                      <a:pt x="16" y="119"/>
                    </a:lnTo>
                    <a:lnTo>
                      <a:pt x="19" y="126"/>
                    </a:lnTo>
                    <a:lnTo>
                      <a:pt x="23" y="130"/>
                    </a:lnTo>
                    <a:lnTo>
                      <a:pt x="30" y="134"/>
                    </a:lnTo>
                    <a:lnTo>
                      <a:pt x="35" y="133"/>
                    </a:lnTo>
                    <a:lnTo>
                      <a:pt x="41" y="129"/>
                    </a:lnTo>
                    <a:lnTo>
                      <a:pt x="46" y="122"/>
                    </a:lnTo>
                    <a:lnTo>
                      <a:pt x="52" y="118"/>
                    </a:lnTo>
                    <a:lnTo>
                      <a:pt x="60" y="116"/>
                    </a:lnTo>
                    <a:lnTo>
                      <a:pt x="65" y="122"/>
                    </a:lnTo>
                    <a:lnTo>
                      <a:pt x="67" y="127"/>
                    </a:lnTo>
                    <a:lnTo>
                      <a:pt x="67" y="133"/>
                    </a:lnTo>
                    <a:lnTo>
                      <a:pt x="65" y="140"/>
                    </a:lnTo>
                    <a:lnTo>
                      <a:pt x="65" y="145"/>
                    </a:lnTo>
                    <a:lnTo>
                      <a:pt x="63" y="153"/>
                    </a:lnTo>
                    <a:lnTo>
                      <a:pt x="63" y="159"/>
                    </a:lnTo>
                    <a:lnTo>
                      <a:pt x="65" y="164"/>
                    </a:lnTo>
                    <a:lnTo>
                      <a:pt x="68" y="171"/>
                    </a:lnTo>
                    <a:lnTo>
                      <a:pt x="74" y="175"/>
                    </a:lnTo>
                    <a:lnTo>
                      <a:pt x="82" y="175"/>
                    </a:lnTo>
                    <a:lnTo>
                      <a:pt x="89" y="174"/>
                    </a:lnTo>
                    <a:lnTo>
                      <a:pt x="97" y="170"/>
                    </a:lnTo>
                    <a:lnTo>
                      <a:pt x="100" y="164"/>
                    </a:lnTo>
                    <a:lnTo>
                      <a:pt x="104" y="159"/>
                    </a:lnTo>
                    <a:lnTo>
                      <a:pt x="108" y="151"/>
                    </a:lnTo>
                    <a:lnTo>
                      <a:pt x="111" y="145"/>
                    </a:lnTo>
                    <a:lnTo>
                      <a:pt x="111" y="140"/>
                    </a:lnTo>
                    <a:lnTo>
                      <a:pt x="113" y="133"/>
                    </a:lnTo>
                    <a:lnTo>
                      <a:pt x="115" y="127"/>
                    </a:lnTo>
                    <a:lnTo>
                      <a:pt x="116" y="122"/>
                    </a:lnTo>
                    <a:lnTo>
                      <a:pt x="119" y="116"/>
                    </a:lnTo>
                    <a:lnTo>
                      <a:pt x="124" y="111"/>
                    </a:lnTo>
                    <a:lnTo>
                      <a:pt x="126" y="103"/>
                    </a:lnTo>
                    <a:lnTo>
                      <a:pt x="128" y="97"/>
                    </a:lnTo>
                    <a:lnTo>
                      <a:pt x="128" y="92"/>
                    </a:lnTo>
                    <a:lnTo>
                      <a:pt x="128" y="86"/>
                    </a:lnTo>
                    <a:lnTo>
                      <a:pt x="126" y="81"/>
                    </a:lnTo>
                    <a:lnTo>
                      <a:pt x="123" y="75"/>
                    </a:lnTo>
                    <a:lnTo>
                      <a:pt x="123" y="70"/>
                    </a:lnTo>
                    <a:lnTo>
                      <a:pt x="119" y="64"/>
                    </a:lnTo>
                    <a:lnTo>
                      <a:pt x="119" y="59"/>
                    </a:lnTo>
                    <a:lnTo>
                      <a:pt x="119" y="51"/>
                    </a:lnTo>
                    <a:lnTo>
                      <a:pt x="119" y="45"/>
                    </a:lnTo>
                    <a:lnTo>
                      <a:pt x="113" y="42"/>
                    </a:lnTo>
                    <a:lnTo>
                      <a:pt x="111" y="37"/>
                    </a:lnTo>
                    <a:lnTo>
                      <a:pt x="108" y="30"/>
                    </a:lnTo>
                    <a:lnTo>
                      <a:pt x="97"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7" name="Freeform 31"/>
              <p:cNvSpPr>
                <a:spLocks/>
              </p:cNvSpPr>
              <p:nvPr/>
            </p:nvSpPr>
            <p:spPr bwMode="auto">
              <a:xfrm>
                <a:off x="4270" y="2056"/>
                <a:ext cx="168" cy="155"/>
              </a:xfrm>
              <a:custGeom>
                <a:avLst/>
                <a:gdLst/>
                <a:ahLst/>
                <a:cxnLst>
                  <a:cxn ang="0">
                    <a:pos x="239" y="130"/>
                  </a:cxn>
                  <a:cxn ang="0">
                    <a:pos x="218" y="85"/>
                  </a:cxn>
                  <a:cxn ang="0">
                    <a:pos x="192" y="49"/>
                  </a:cxn>
                  <a:cxn ang="0">
                    <a:pos x="163" y="22"/>
                  </a:cxn>
                  <a:cxn ang="0">
                    <a:pos x="137" y="5"/>
                  </a:cxn>
                  <a:cxn ang="0">
                    <a:pos x="111" y="0"/>
                  </a:cxn>
                  <a:cxn ang="0">
                    <a:pos x="78" y="0"/>
                  </a:cxn>
                  <a:cxn ang="0">
                    <a:pos x="51" y="12"/>
                  </a:cxn>
                  <a:cxn ang="0">
                    <a:pos x="18" y="42"/>
                  </a:cxn>
                  <a:cxn ang="0">
                    <a:pos x="4" y="70"/>
                  </a:cxn>
                  <a:cxn ang="0">
                    <a:pos x="0" y="105"/>
                  </a:cxn>
                  <a:cxn ang="0">
                    <a:pos x="0" y="153"/>
                  </a:cxn>
                  <a:cxn ang="0">
                    <a:pos x="10" y="194"/>
                  </a:cxn>
                  <a:cxn ang="0">
                    <a:pos x="18" y="230"/>
                  </a:cxn>
                  <a:cxn ang="0">
                    <a:pos x="36" y="256"/>
                  </a:cxn>
                  <a:cxn ang="0">
                    <a:pos x="55" y="278"/>
                  </a:cxn>
                  <a:cxn ang="0">
                    <a:pos x="89" y="300"/>
                  </a:cxn>
                  <a:cxn ang="0">
                    <a:pos x="117" y="309"/>
                  </a:cxn>
                  <a:cxn ang="0">
                    <a:pos x="148" y="311"/>
                  </a:cxn>
                  <a:cxn ang="0">
                    <a:pos x="178" y="304"/>
                  </a:cxn>
                  <a:cxn ang="0">
                    <a:pos x="202" y="296"/>
                  </a:cxn>
                  <a:cxn ang="0">
                    <a:pos x="225" y="270"/>
                  </a:cxn>
                  <a:cxn ang="0">
                    <a:pos x="233" y="235"/>
                  </a:cxn>
                  <a:cxn ang="0">
                    <a:pos x="239" y="196"/>
                  </a:cxn>
                  <a:cxn ang="0">
                    <a:pos x="247" y="175"/>
                  </a:cxn>
                  <a:cxn ang="0">
                    <a:pos x="274" y="170"/>
                  </a:cxn>
                  <a:cxn ang="0">
                    <a:pos x="313" y="172"/>
                  </a:cxn>
                  <a:cxn ang="0">
                    <a:pos x="334" y="163"/>
                  </a:cxn>
                  <a:cxn ang="0">
                    <a:pos x="334" y="146"/>
                  </a:cxn>
                  <a:cxn ang="0">
                    <a:pos x="323" y="127"/>
                  </a:cxn>
                  <a:cxn ang="0">
                    <a:pos x="304" y="122"/>
                  </a:cxn>
                  <a:cxn ang="0">
                    <a:pos x="274" y="122"/>
                  </a:cxn>
                  <a:cxn ang="0">
                    <a:pos x="239" y="130"/>
                  </a:cxn>
                </a:cxnLst>
                <a:rect l="0" t="0" r="r" b="b"/>
                <a:pathLst>
                  <a:path w="334" h="311">
                    <a:moveTo>
                      <a:pt x="239" y="130"/>
                    </a:moveTo>
                    <a:lnTo>
                      <a:pt x="218" y="85"/>
                    </a:lnTo>
                    <a:lnTo>
                      <a:pt x="192" y="49"/>
                    </a:lnTo>
                    <a:lnTo>
                      <a:pt x="163" y="22"/>
                    </a:lnTo>
                    <a:lnTo>
                      <a:pt x="137" y="5"/>
                    </a:lnTo>
                    <a:lnTo>
                      <a:pt x="111" y="0"/>
                    </a:lnTo>
                    <a:lnTo>
                      <a:pt x="78" y="0"/>
                    </a:lnTo>
                    <a:lnTo>
                      <a:pt x="51" y="12"/>
                    </a:lnTo>
                    <a:lnTo>
                      <a:pt x="18" y="42"/>
                    </a:lnTo>
                    <a:lnTo>
                      <a:pt x="4" y="70"/>
                    </a:lnTo>
                    <a:lnTo>
                      <a:pt x="0" y="105"/>
                    </a:lnTo>
                    <a:lnTo>
                      <a:pt x="0" y="153"/>
                    </a:lnTo>
                    <a:lnTo>
                      <a:pt x="10" y="194"/>
                    </a:lnTo>
                    <a:lnTo>
                      <a:pt x="18" y="230"/>
                    </a:lnTo>
                    <a:lnTo>
                      <a:pt x="36" y="256"/>
                    </a:lnTo>
                    <a:lnTo>
                      <a:pt x="55" y="278"/>
                    </a:lnTo>
                    <a:lnTo>
                      <a:pt x="89" y="300"/>
                    </a:lnTo>
                    <a:lnTo>
                      <a:pt x="117" y="309"/>
                    </a:lnTo>
                    <a:lnTo>
                      <a:pt x="148" y="311"/>
                    </a:lnTo>
                    <a:lnTo>
                      <a:pt x="178" y="304"/>
                    </a:lnTo>
                    <a:lnTo>
                      <a:pt x="202" y="296"/>
                    </a:lnTo>
                    <a:lnTo>
                      <a:pt x="225" y="270"/>
                    </a:lnTo>
                    <a:lnTo>
                      <a:pt x="233" y="235"/>
                    </a:lnTo>
                    <a:lnTo>
                      <a:pt x="239" y="196"/>
                    </a:lnTo>
                    <a:lnTo>
                      <a:pt x="247" y="175"/>
                    </a:lnTo>
                    <a:lnTo>
                      <a:pt x="274" y="170"/>
                    </a:lnTo>
                    <a:lnTo>
                      <a:pt x="313" y="172"/>
                    </a:lnTo>
                    <a:lnTo>
                      <a:pt x="334" y="163"/>
                    </a:lnTo>
                    <a:lnTo>
                      <a:pt x="334" y="146"/>
                    </a:lnTo>
                    <a:lnTo>
                      <a:pt x="323" y="127"/>
                    </a:lnTo>
                    <a:lnTo>
                      <a:pt x="304" y="122"/>
                    </a:lnTo>
                    <a:lnTo>
                      <a:pt x="274" y="122"/>
                    </a:lnTo>
                    <a:lnTo>
                      <a:pt x="239"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8" name="Freeform 32"/>
              <p:cNvSpPr>
                <a:spLocks/>
              </p:cNvSpPr>
              <p:nvPr/>
            </p:nvSpPr>
            <p:spPr bwMode="auto">
              <a:xfrm>
                <a:off x="3878" y="2109"/>
                <a:ext cx="199" cy="155"/>
              </a:xfrm>
              <a:custGeom>
                <a:avLst/>
                <a:gdLst/>
                <a:ahLst/>
                <a:cxnLst>
                  <a:cxn ang="0">
                    <a:pos x="282" y="189"/>
                  </a:cxn>
                  <a:cxn ang="0">
                    <a:pos x="271" y="126"/>
                  </a:cxn>
                  <a:cxn ang="0">
                    <a:pos x="253" y="83"/>
                  </a:cxn>
                  <a:cxn ang="0">
                    <a:pos x="219" y="37"/>
                  </a:cxn>
                  <a:cxn ang="0">
                    <a:pos x="190" y="13"/>
                  </a:cxn>
                  <a:cxn ang="0">
                    <a:pos x="149" y="0"/>
                  </a:cxn>
                  <a:cxn ang="0">
                    <a:pos x="105" y="0"/>
                  </a:cxn>
                  <a:cxn ang="0">
                    <a:pos x="63" y="11"/>
                  </a:cxn>
                  <a:cxn ang="0">
                    <a:pos x="30" y="39"/>
                  </a:cxn>
                  <a:cxn ang="0">
                    <a:pos x="12" y="68"/>
                  </a:cxn>
                  <a:cxn ang="0">
                    <a:pos x="1" y="105"/>
                  </a:cxn>
                  <a:cxn ang="0">
                    <a:pos x="0" y="145"/>
                  </a:cxn>
                  <a:cxn ang="0">
                    <a:pos x="3" y="185"/>
                  </a:cxn>
                  <a:cxn ang="0">
                    <a:pos x="12" y="220"/>
                  </a:cxn>
                  <a:cxn ang="0">
                    <a:pos x="38" y="252"/>
                  </a:cxn>
                  <a:cxn ang="0">
                    <a:pos x="63" y="274"/>
                  </a:cxn>
                  <a:cxn ang="0">
                    <a:pos x="93" y="298"/>
                  </a:cxn>
                  <a:cxn ang="0">
                    <a:pos x="118" y="308"/>
                  </a:cxn>
                  <a:cxn ang="0">
                    <a:pos x="159" y="311"/>
                  </a:cxn>
                  <a:cxn ang="0">
                    <a:pos x="190" y="302"/>
                  </a:cxn>
                  <a:cxn ang="0">
                    <a:pos x="218" y="289"/>
                  </a:cxn>
                  <a:cxn ang="0">
                    <a:pos x="244" y="271"/>
                  </a:cxn>
                  <a:cxn ang="0">
                    <a:pos x="264" y="248"/>
                  </a:cxn>
                  <a:cxn ang="0">
                    <a:pos x="289" y="235"/>
                  </a:cxn>
                  <a:cxn ang="0">
                    <a:pos x="327" y="239"/>
                  </a:cxn>
                  <a:cxn ang="0">
                    <a:pos x="331" y="245"/>
                  </a:cxn>
                  <a:cxn ang="0">
                    <a:pos x="360" y="257"/>
                  </a:cxn>
                  <a:cxn ang="0">
                    <a:pos x="382" y="253"/>
                  </a:cxn>
                  <a:cxn ang="0">
                    <a:pos x="397" y="231"/>
                  </a:cxn>
                  <a:cxn ang="0">
                    <a:pos x="392" y="216"/>
                  </a:cxn>
                  <a:cxn ang="0">
                    <a:pos x="374" y="205"/>
                  </a:cxn>
                  <a:cxn ang="0">
                    <a:pos x="334" y="200"/>
                  </a:cxn>
                  <a:cxn ang="0">
                    <a:pos x="301" y="197"/>
                  </a:cxn>
                  <a:cxn ang="0">
                    <a:pos x="282" y="189"/>
                  </a:cxn>
                </a:cxnLst>
                <a:rect l="0" t="0" r="r" b="b"/>
                <a:pathLst>
                  <a:path w="397" h="311">
                    <a:moveTo>
                      <a:pt x="282" y="189"/>
                    </a:moveTo>
                    <a:lnTo>
                      <a:pt x="271" y="126"/>
                    </a:lnTo>
                    <a:lnTo>
                      <a:pt x="253" y="83"/>
                    </a:lnTo>
                    <a:lnTo>
                      <a:pt x="219" y="37"/>
                    </a:lnTo>
                    <a:lnTo>
                      <a:pt x="190" y="13"/>
                    </a:lnTo>
                    <a:lnTo>
                      <a:pt x="149" y="0"/>
                    </a:lnTo>
                    <a:lnTo>
                      <a:pt x="105" y="0"/>
                    </a:lnTo>
                    <a:lnTo>
                      <a:pt x="63" y="11"/>
                    </a:lnTo>
                    <a:lnTo>
                      <a:pt x="30" y="39"/>
                    </a:lnTo>
                    <a:lnTo>
                      <a:pt x="12" y="68"/>
                    </a:lnTo>
                    <a:lnTo>
                      <a:pt x="1" y="105"/>
                    </a:lnTo>
                    <a:lnTo>
                      <a:pt x="0" y="145"/>
                    </a:lnTo>
                    <a:lnTo>
                      <a:pt x="3" y="185"/>
                    </a:lnTo>
                    <a:lnTo>
                      <a:pt x="12" y="220"/>
                    </a:lnTo>
                    <a:lnTo>
                      <a:pt x="38" y="252"/>
                    </a:lnTo>
                    <a:lnTo>
                      <a:pt x="63" y="274"/>
                    </a:lnTo>
                    <a:lnTo>
                      <a:pt x="93" y="298"/>
                    </a:lnTo>
                    <a:lnTo>
                      <a:pt x="118" y="308"/>
                    </a:lnTo>
                    <a:lnTo>
                      <a:pt x="159" y="311"/>
                    </a:lnTo>
                    <a:lnTo>
                      <a:pt x="190" y="302"/>
                    </a:lnTo>
                    <a:lnTo>
                      <a:pt x="218" y="289"/>
                    </a:lnTo>
                    <a:lnTo>
                      <a:pt x="244" y="271"/>
                    </a:lnTo>
                    <a:lnTo>
                      <a:pt x="264" y="248"/>
                    </a:lnTo>
                    <a:lnTo>
                      <a:pt x="289" y="235"/>
                    </a:lnTo>
                    <a:lnTo>
                      <a:pt x="327" y="239"/>
                    </a:lnTo>
                    <a:lnTo>
                      <a:pt x="331" y="245"/>
                    </a:lnTo>
                    <a:lnTo>
                      <a:pt x="360" y="257"/>
                    </a:lnTo>
                    <a:lnTo>
                      <a:pt x="382" y="253"/>
                    </a:lnTo>
                    <a:lnTo>
                      <a:pt x="397" y="231"/>
                    </a:lnTo>
                    <a:lnTo>
                      <a:pt x="392" y="216"/>
                    </a:lnTo>
                    <a:lnTo>
                      <a:pt x="374" y="205"/>
                    </a:lnTo>
                    <a:lnTo>
                      <a:pt x="334" y="200"/>
                    </a:lnTo>
                    <a:lnTo>
                      <a:pt x="301" y="197"/>
                    </a:lnTo>
                    <a:lnTo>
                      <a:pt x="282"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9" name="Freeform 33"/>
              <p:cNvSpPr>
                <a:spLocks/>
              </p:cNvSpPr>
              <p:nvPr/>
            </p:nvSpPr>
            <p:spPr bwMode="auto">
              <a:xfrm>
                <a:off x="3759" y="2309"/>
                <a:ext cx="163" cy="246"/>
              </a:xfrm>
              <a:custGeom>
                <a:avLst/>
                <a:gdLst/>
                <a:ahLst/>
                <a:cxnLst>
                  <a:cxn ang="0">
                    <a:pos x="174" y="48"/>
                  </a:cxn>
                  <a:cxn ang="0">
                    <a:pos x="298" y="0"/>
                  </a:cxn>
                  <a:cxn ang="0">
                    <a:pos x="326" y="39"/>
                  </a:cxn>
                  <a:cxn ang="0">
                    <a:pos x="270" y="113"/>
                  </a:cxn>
                  <a:cxn ang="0">
                    <a:pos x="128" y="163"/>
                  </a:cxn>
                  <a:cxn ang="0">
                    <a:pos x="44" y="252"/>
                  </a:cxn>
                  <a:cxn ang="0">
                    <a:pos x="54" y="300"/>
                  </a:cxn>
                  <a:cxn ang="0">
                    <a:pos x="106" y="341"/>
                  </a:cxn>
                  <a:cxn ang="0">
                    <a:pos x="166" y="341"/>
                  </a:cxn>
                  <a:cxn ang="0">
                    <a:pos x="229" y="326"/>
                  </a:cxn>
                  <a:cxn ang="0">
                    <a:pos x="259" y="342"/>
                  </a:cxn>
                  <a:cxn ang="0">
                    <a:pos x="258" y="353"/>
                  </a:cxn>
                  <a:cxn ang="0">
                    <a:pos x="251" y="365"/>
                  </a:cxn>
                  <a:cxn ang="0">
                    <a:pos x="239" y="371"/>
                  </a:cxn>
                  <a:cxn ang="0">
                    <a:pos x="226" y="371"/>
                  </a:cxn>
                  <a:cxn ang="0">
                    <a:pos x="214" y="368"/>
                  </a:cxn>
                  <a:cxn ang="0">
                    <a:pos x="203" y="367"/>
                  </a:cxn>
                  <a:cxn ang="0">
                    <a:pos x="188" y="365"/>
                  </a:cxn>
                  <a:cxn ang="0">
                    <a:pos x="177" y="367"/>
                  </a:cxn>
                  <a:cxn ang="0">
                    <a:pos x="174" y="378"/>
                  </a:cxn>
                  <a:cxn ang="0">
                    <a:pos x="188" y="383"/>
                  </a:cxn>
                  <a:cxn ang="0">
                    <a:pos x="202" y="386"/>
                  </a:cxn>
                  <a:cxn ang="0">
                    <a:pos x="214" y="387"/>
                  </a:cxn>
                  <a:cxn ang="0">
                    <a:pos x="229" y="389"/>
                  </a:cxn>
                  <a:cxn ang="0">
                    <a:pos x="243" y="393"/>
                  </a:cxn>
                  <a:cxn ang="0">
                    <a:pos x="251" y="400"/>
                  </a:cxn>
                  <a:cxn ang="0">
                    <a:pos x="255" y="412"/>
                  </a:cxn>
                  <a:cxn ang="0">
                    <a:pos x="246" y="423"/>
                  </a:cxn>
                  <a:cxn ang="0">
                    <a:pos x="229" y="430"/>
                  </a:cxn>
                  <a:cxn ang="0">
                    <a:pos x="217" y="430"/>
                  </a:cxn>
                  <a:cxn ang="0">
                    <a:pos x="198" y="424"/>
                  </a:cxn>
                  <a:cxn ang="0">
                    <a:pos x="185" y="419"/>
                  </a:cxn>
                  <a:cxn ang="0">
                    <a:pos x="170" y="416"/>
                  </a:cxn>
                  <a:cxn ang="0">
                    <a:pos x="165" y="426"/>
                  </a:cxn>
                  <a:cxn ang="0">
                    <a:pos x="176" y="430"/>
                  </a:cxn>
                  <a:cxn ang="0">
                    <a:pos x="185" y="435"/>
                  </a:cxn>
                  <a:cxn ang="0">
                    <a:pos x="195" y="440"/>
                  </a:cxn>
                  <a:cxn ang="0">
                    <a:pos x="206" y="447"/>
                  </a:cxn>
                  <a:cxn ang="0">
                    <a:pos x="218" y="460"/>
                  </a:cxn>
                  <a:cxn ang="0">
                    <a:pos x="222" y="473"/>
                  </a:cxn>
                  <a:cxn ang="0">
                    <a:pos x="221" y="486"/>
                  </a:cxn>
                  <a:cxn ang="0">
                    <a:pos x="209" y="492"/>
                  </a:cxn>
                  <a:cxn ang="0">
                    <a:pos x="198" y="493"/>
                  </a:cxn>
                  <a:cxn ang="0">
                    <a:pos x="185" y="492"/>
                  </a:cxn>
                  <a:cxn ang="0">
                    <a:pos x="172" y="488"/>
                  </a:cxn>
                  <a:cxn ang="0">
                    <a:pos x="159" y="486"/>
                  </a:cxn>
                  <a:cxn ang="0">
                    <a:pos x="148" y="477"/>
                  </a:cxn>
                  <a:cxn ang="0">
                    <a:pos x="137" y="470"/>
                  </a:cxn>
                  <a:cxn ang="0">
                    <a:pos x="125" y="456"/>
                  </a:cxn>
                  <a:cxn ang="0">
                    <a:pos x="118" y="447"/>
                  </a:cxn>
                  <a:cxn ang="0">
                    <a:pos x="114" y="435"/>
                  </a:cxn>
                  <a:cxn ang="0">
                    <a:pos x="111" y="424"/>
                  </a:cxn>
                  <a:cxn ang="0">
                    <a:pos x="35" y="342"/>
                  </a:cxn>
                  <a:cxn ang="0">
                    <a:pos x="6" y="279"/>
                  </a:cxn>
                  <a:cxn ang="0">
                    <a:pos x="13" y="216"/>
                  </a:cxn>
                  <a:cxn ang="0">
                    <a:pos x="85" y="135"/>
                  </a:cxn>
                </a:cxnLst>
                <a:rect l="0" t="0" r="r" b="b"/>
                <a:pathLst>
                  <a:path w="326" h="493">
                    <a:moveTo>
                      <a:pt x="103" y="115"/>
                    </a:moveTo>
                    <a:lnTo>
                      <a:pt x="174" y="48"/>
                    </a:lnTo>
                    <a:lnTo>
                      <a:pt x="244" y="15"/>
                    </a:lnTo>
                    <a:lnTo>
                      <a:pt x="298" y="0"/>
                    </a:lnTo>
                    <a:lnTo>
                      <a:pt x="318" y="9"/>
                    </a:lnTo>
                    <a:lnTo>
                      <a:pt x="326" y="39"/>
                    </a:lnTo>
                    <a:lnTo>
                      <a:pt x="303" y="87"/>
                    </a:lnTo>
                    <a:lnTo>
                      <a:pt x="270" y="113"/>
                    </a:lnTo>
                    <a:lnTo>
                      <a:pt x="206" y="127"/>
                    </a:lnTo>
                    <a:lnTo>
                      <a:pt x="128" y="163"/>
                    </a:lnTo>
                    <a:lnTo>
                      <a:pt x="70" y="209"/>
                    </a:lnTo>
                    <a:lnTo>
                      <a:pt x="44" y="252"/>
                    </a:lnTo>
                    <a:lnTo>
                      <a:pt x="44" y="276"/>
                    </a:lnTo>
                    <a:lnTo>
                      <a:pt x="54" y="300"/>
                    </a:lnTo>
                    <a:lnTo>
                      <a:pt x="72" y="323"/>
                    </a:lnTo>
                    <a:lnTo>
                      <a:pt x="106" y="341"/>
                    </a:lnTo>
                    <a:lnTo>
                      <a:pt x="143" y="349"/>
                    </a:lnTo>
                    <a:lnTo>
                      <a:pt x="166" y="341"/>
                    </a:lnTo>
                    <a:lnTo>
                      <a:pt x="196" y="334"/>
                    </a:lnTo>
                    <a:lnTo>
                      <a:pt x="229" y="326"/>
                    </a:lnTo>
                    <a:lnTo>
                      <a:pt x="254" y="330"/>
                    </a:lnTo>
                    <a:lnTo>
                      <a:pt x="259" y="342"/>
                    </a:lnTo>
                    <a:lnTo>
                      <a:pt x="255" y="349"/>
                    </a:lnTo>
                    <a:lnTo>
                      <a:pt x="258" y="353"/>
                    </a:lnTo>
                    <a:lnTo>
                      <a:pt x="258" y="360"/>
                    </a:lnTo>
                    <a:lnTo>
                      <a:pt x="251" y="365"/>
                    </a:lnTo>
                    <a:lnTo>
                      <a:pt x="246" y="367"/>
                    </a:lnTo>
                    <a:lnTo>
                      <a:pt x="239" y="371"/>
                    </a:lnTo>
                    <a:lnTo>
                      <a:pt x="232" y="372"/>
                    </a:lnTo>
                    <a:lnTo>
                      <a:pt x="226" y="371"/>
                    </a:lnTo>
                    <a:lnTo>
                      <a:pt x="221" y="368"/>
                    </a:lnTo>
                    <a:lnTo>
                      <a:pt x="214" y="368"/>
                    </a:lnTo>
                    <a:lnTo>
                      <a:pt x="209" y="367"/>
                    </a:lnTo>
                    <a:lnTo>
                      <a:pt x="203" y="367"/>
                    </a:lnTo>
                    <a:lnTo>
                      <a:pt x="196" y="365"/>
                    </a:lnTo>
                    <a:lnTo>
                      <a:pt x="188" y="365"/>
                    </a:lnTo>
                    <a:lnTo>
                      <a:pt x="184" y="365"/>
                    </a:lnTo>
                    <a:lnTo>
                      <a:pt x="177" y="367"/>
                    </a:lnTo>
                    <a:lnTo>
                      <a:pt x="172" y="372"/>
                    </a:lnTo>
                    <a:lnTo>
                      <a:pt x="174" y="378"/>
                    </a:lnTo>
                    <a:lnTo>
                      <a:pt x="181" y="379"/>
                    </a:lnTo>
                    <a:lnTo>
                      <a:pt x="188" y="383"/>
                    </a:lnTo>
                    <a:lnTo>
                      <a:pt x="195" y="383"/>
                    </a:lnTo>
                    <a:lnTo>
                      <a:pt x="202" y="386"/>
                    </a:lnTo>
                    <a:lnTo>
                      <a:pt x="207" y="386"/>
                    </a:lnTo>
                    <a:lnTo>
                      <a:pt x="214" y="387"/>
                    </a:lnTo>
                    <a:lnTo>
                      <a:pt x="222" y="387"/>
                    </a:lnTo>
                    <a:lnTo>
                      <a:pt x="229" y="389"/>
                    </a:lnTo>
                    <a:lnTo>
                      <a:pt x="237" y="391"/>
                    </a:lnTo>
                    <a:lnTo>
                      <a:pt x="243" y="393"/>
                    </a:lnTo>
                    <a:lnTo>
                      <a:pt x="248" y="394"/>
                    </a:lnTo>
                    <a:lnTo>
                      <a:pt x="251" y="400"/>
                    </a:lnTo>
                    <a:lnTo>
                      <a:pt x="254" y="405"/>
                    </a:lnTo>
                    <a:lnTo>
                      <a:pt x="255" y="412"/>
                    </a:lnTo>
                    <a:lnTo>
                      <a:pt x="250" y="416"/>
                    </a:lnTo>
                    <a:lnTo>
                      <a:pt x="246" y="423"/>
                    </a:lnTo>
                    <a:lnTo>
                      <a:pt x="237" y="426"/>
                    </a:lnTo>
                    <a:lnTo>
                      <a:pt x="229" y="430"/>
                    </a:lnTo>
                    <a:lnTo>
                      <a:pt x="222" y="430"/>
                    </a:lnTo>
                    <a:lnTo>
                      <a:pt x="217" y="430"/>
                    </a:lnTo>
                    <a:lnTo>
                      <a:pt x="207" y="428"/>
                    </a:lnTo>
                    <a:lnTo>
                      <a:pt x="198" y="424"/>
                    </a:lnTo>
                    <a:lnTo>
                      <a:pt x="191" y="420"/>
                    </a:lnTo>
                    <a:lnTo>
                      <a:pt x="185" y="419"/>
                    </a:lnTo>
                    <a:lnTo>
                      <a:pt x="180" y="419"/>
                    </a:lnTo>
                    <a:lnTo>
                      <a:pt x="170" y="416"/>
                    </a:lnTo>
                    <a:lnTo>
                      <a:pt x="165" y="419"/>
                    </a:lnTo>
                    <a:lnTo>
                      <a:pt x="165" y="426"/>
                    </a:lnTo>
                    <a:lnTo>
                      <a:pt x="170" y="426"/>
                    </a:lnTo>
                    <a:lnTo>
                      <a:pt x="176" y="430"/>
                    </a:lnTo>
                    <a:lnTo>
                      <a:pt x="180" y="435"/>
                    </a:lnTo>
                    <a:lnTo>
                      <a:pt x="185" y="435"/>
                    </a:lnTo>
                    <a:lnTo>
                      <a:pt x="188" y="440"/>
                    </a:lnTo>
                    <a:lnTo>
                      <a:pt x="195" y="440"/>
                    </a:lnTo>
                    <a:lnTo>
                      <a:pt x="200" y="444"/>
                    </a:lnTo>
                    <a:lnTo>
                      <a:pt x="206" y="447"/>
                    </a:lnTo>
                    <a:lnTo>
                      <a:pt x="213" y="455"/>
                    </a:lnTo>
                    <a:lnTo>
                      <a:pt x="218" y="460"/>
                    </a:lnTo>
                    <a:lnTo>
                      <a:pt x="221" y="467"/>
                    </a:lnTo>
                    <a:lnTo>
                      <a:pt x="222" y="473"/>
                    </a:lnTo>
                    <a:lnTo>
                      <a:pt x="226" y="478"/>
                    </a:lnTo>
                    <a:lnTo>
                      <a:pt x="221" y="486"/>
                    </a:lnTo>
                    <a:lnTo>
                      <a:pt x="214" y="489"/>
                    </a:lnTo>
                    <a:lnTo>
                      <a:pt x="209" y="492"/>
                    </a:lnTo>
                    <a:lnTo>
                      <a:pt x="203" y="492"/>
                    </a:lnTo>
                    <a:lnTo>
                      <a:pt x="198" y="493"/>
                    </a:lnTo>
                    <a:lnTo>
                      <a:pt x="192" y="493"/>
                    </a:lnTo>
                    <a:lnTo>
                      <a:pt x="185" y="492"/>
                    </a:lnTo>
                    <a:lnTo>
                      <a:pt x="177" y="489"/>
                    </a:lnTo>
                    <a:lnTo>
                      <a:pt x="172" y="488"/>
                    </a:lnTo>
                    <a:lnTo>
                      <a:pt x="165" y="486"/>
                    </a:lnTo>
                    <a:lnTo>
                      <a:pt x="159" y="486"/>
                    </a:lnTo>
                    <a:lnTo>
                      <a:pt x="151" y="482"/>
                    </a:lnTo>
                    <a:lnTo>
                      <a:pt x="148" y="477"/>
                    </a:lnTo>
                    <a:lnTo>
                      <a:pt x="143" y="474"/>
                    </a:lnTo>
                    <a:lnTo>
                      <a:pt x="137" y="470"/>
                    </a:lnTo>
                    <a:lnTo>
                      <a:pt x="132" y="463"/>
                    </a:lnTo>
                    <a:lnTo>
                      <a:pt x="125" y="456"/>
                    </a:lnTo>
                    <a:lnTo>
                      <a:pt x="121" y="452"/>
                    </a:lnTo>
                    <a:lnTo>
                      <a:pt x="118" y="447"/>
                    </a:lnTo>
                    <a:lnTo>
                      <a:pt x="118" y="441"/>
                    </a:lnTo>
                    <a:lnTo>
                      <a:pt x="114" y="435"/>
                    </a:lnTo>
                    <a:lnTo>
                      <a:pt x="114" y="430"/>
                    </a:lnTo>
                    <a:lnTo>
                      <a:pt x="111" y="424"/>
                    </a:lnTo>
                    <a:lnTo>
                      <a:pt x="85" y="383"/>
                    </a:lnTo>
                    <a:lnTo>
                      <a:pt x="35" y="342"/>
                    </a:lnTo>
                    <a:lnTo>
                      <a:pt x="13" y="305"/>
                    </a:lnTo>
                    <a:lnTo>
                      <a:pt x="6" y="279"/>
                    </a:lnTo>
                    <a:lnTo>
                      <a:pt x="0" y="250"/>
                    </a:lnTo>
                    <a:lnTo>
                      <a:pt x="13" y="216"/>
                    </a:lnTo>
                    <a:lnTo>
                      <a:pt x="50" y="178"/>
                    </a:lnTo>
                    <a:lnTo>
                      <a:pt x="85" y="135"/>
                    </a:lnTo>
                    <a:lnTo>
                      <a:pt x="103"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0" name="Freeform 34"/>
              <p:cNvSpPr>
                <a:spLocks/>
              </p:cNvSpPr>
              <p:nvPr/>
            </p:nvSpPr>
            <p:spPr bwMode="auto">
              <a:xfrm>
                <a:off x="4007" y="2304"/>
                <a:ext cx="141" cy="223"/>
              </a:xfrm>
              <a:custGeom>
                <a:avLst/>
                <a:gdLst/>
                <a:ahLst/>
                <a:cxnLst>
                  <a:cxn ang="0">
                    <a:pos x="53" y="8"/>
                  </a:cxn>
                  <a:cxn ang="0">
                    <a:pos x="152" y="70"/>
                  </a:cxn>
                  <a:cxn ang="0">
                    <a:pos x="244" y="163"/>
                  </a:cxn>
                  <a:cxn ang="0">
                    <a:pos x="277" y="238"/>
                  </a:cxn>
                  <a:cxn ang="0">
                    <a:pos x="282" y="282"/>
                  </a:cxn>
                  <a:cxn ang="0">
                    <a:pos x="264" y="347"/>
                  </a:cxn>
                  <a:cxn ang="0">
                    <a:pos x="205" y="392"/>
                  </a:cxn>
                  <a:cxn ang="0">
                    <a:pos x="179" y="418"/>
                  </a:cxn>
                  <a:cxn ang="0">
                    <a:pos x="145" y="440"/>
                  </a:cxn>
                  <a:cxn ang="0">
                    <a:pos x="134" y="444"/>
                  </a:cxn>
                  <a:cxn ang="0">
                    <a:pos x="123" y="445"/>
                  </a:cxn>
                  <a:cxn ang="0">
                    <a:pos x="112" y="447"/>
                  </a:cxn>
                  <a:cxn ang="0">
                    <a:pos x="100" y="445"/>
                  </a:cxn>
                  <a:cxn ang="0">
                    <a:pos x="82" y="438"/>
                  </a:cxn>
                  <a:cxn ang="0">
                    <a:pos x="68" y="433"/>
                  </a:cxn>
                  <a:cxn ang="0">
                    <a:pos x="63" y="422"/>
                  </a:cxn>
                  <a:cxn ang="0">
                    <a:pos x="63" y="410"/>
                  </a:cxn>
                  <a:cxn ang="0">
                    <a:pos x="74" y="399"/>
                  </a:cxn>
                  <a:cxn ang="0">
                    <a:pos x="85" y="396"/>
                  </a:cxn>
                  <a:cxn ang="0">
                    <a:pos x="96" y="393"/>
                  </a:cxn>
                  <a:cxn ang="0">
                    <a:pos x="107" y="393"/>
                  </a:cxn>
                  <a:cxn ang="0">
                    <a:pos x="119" y="388"/>
                  </a:cxn>
                  <a:cxn ang="0">
                    <a:pos x="131" y="381"/>
                  </a:cxn>
                  <a:cxn ang="0">
                    <a:pos x="138" y="371"/>
                  </a:cxn>
                  <a:cxn ang="0">
                    <a:pos x="123" y="363"/>
                  </a:cxn>
                  <a:cxn ang="0">
                    <a:pos x="111" y="362"/>
                  </a:cxn>
                  <a:cxn ang="0">
                    <a:pos x="96" y="362"/>
                  </a:cxn>
                  <a:cxn ang="0">
                    <a:pos x="85" y="360"/>
                  </a:cxn>
                  <a:cxn ang="0">
                    <a:pos x="71" y="349"/>
                  </a:cxn>
                  <a:cxn ang="0">
                    <a:pos x="64" y="338"/>
                  </a:cxn>
                  <a:cxn ang="0">
                    <a:pos x="63" y="326"/>
                  </a:cxn>
                  <a:cxn ang="0">
                    <a:pos x="71" y="318"/>
                  </a:cxn>
                  <a:cxn ang="0">
                    <a:pos x="82" y="314"/>
                  </a:cxn>
                  <a:cxn ang="0">
                    <a:pos x="96" y="315"/>
                  </a:cxn>
                  <a:cxn ang="0">
                    <a:pos x="107" y="315"/>
                  </a:cxn>
                  <a:cxn ang="0">
                    <a:pos x="118" y="318"/>
                  </a:cxn>
                  <a:cxn ang="0">
                    <a:pos x="129" y="319"/>
                  </a:cxn>
                  <a:cxn ang="0">
                    <a:pos x="138" y="314"/>
                  </a:cxn>
                  <a:cxn ang="0">
                    <a:pos x="131" y="303"/>
                  </a:cxn>
                  <a:cxn ang="0">
                    <a:pos x="118" y="289"/>
                  </a:cxn>
                  <a:cxn ang="0">
                    <a:pos x="103" y="277"/>
                  </a:cxn>
                  <a:cxn ang="0">
                    <a:pos x="96" y="266"/>
                  </a:cxn>
                  <a:cxn ang="0">
                    <a:pos x="97" y="252"/>
                  </a:cxn>
                  <a:cxn ang="0">
                    <a:pos x="105" y="244"/>
                  </a:cxn>
                  <a:cxn ang="0">
                    <a:pos x="116" y="240"/>
                  </a:cxn>
                  <a:cxn ang="0">
                    <a:pos x="127" y="238"/>
                  </a:cxn>
                  <a:cxn ang="0">
                    <a:pos x="140" y="244"/>
                  </a:cxn>
                  <a:cxn ang="0">
                    <a:pos x="149" y="252"/>
                  </a:cxn>
                  <a:cxn ang="0">
                    <a:pos x="163" y="260"/>
                  </a:cxn>
                  <a:cxn ang="0">
                    <a:pos x="170" y="271"/>
                  </a:cxn>
                  <a:cxn ang="0">
                    <a:pos x="177" y="282"/>
                  </a:cxn>
                  <a:cxn ang="0">
                    <a:pos x="186" y="292"/>
                  </a:cxn>
                  <a:cxn ang="0">
                    <a:pos x="194" y="299"/>
                  </a:cxn>
                  <a:cxn ang="0">
                    <a:pos x="205" y="303"/>
                  </a:cxn>
                  <a:cxn ang="0">
                    <a:pos x="216" y="307"/>
                  </a:cxn>
                  <a:cxn ang="0">
                    <a:pos x="240" y="281"/>
                  </a:cxn>
                  <a:cxn ang="0">
                    <a:pos x="227" y="225"/>
                  </a:cxn>
                  <a:cxn ang="0">
                    <a:pos x="149" y="155"/>
                  </a:cxn>
                  <a:cxn ang="0">
                    <a:pos x="34" y="103"/>
                  </a:cxn>
                  <a:cxn ang="0">
                    <a:pos x="5" y="45"/>
                  </a:cxn>
                  <a:cxn ang="0">
                    <a:pos x="7" y="0"/>
                  </a:cxn>
                </a:cxnLst>
                <a:rect l="0" t="0" r="r" b="b"/>
                <a:pathLst>
                  <a:path w="282" h="447">
                    <a:moveTo>
                      <a:pt x="7" y="0"/>
                    </a:moveTo>
                    <a:lnTo>
                      <a:pt x="53" y="8"/>
                    </a:lnTo>
                    <a:lnTo>
                      <a:pt x="108" y="34"/>
                    </a:lnTo>
                    <a:lnTo>
                      <a:pt x="152" y="70"/>
                    </a:lnTo>
                    <a:lnTo>
                      <a:pt x="207" y="119"/>
                    </a:lnTo>
                    <a:lnTo>
                      <a:pt x="244" y="163"/>
                    </a:lnTo>
                    <a:lnTo>
                      <a:pt x="264" y="200"/>
                    </a:lnTo>
                    <a:lnTo>
                      <a:pt x="277" y="238"/>
                    </a:lnTo>
                    <a:lnTo>
                      <a:pt x="282" y="277"/>
                    </a:lnTo>
                    <a:lnTo>
                      <a:pt x="282" y="282"/>
                    </a:lnTo>
                    <a:lnTo>
                      <a:pt x="279" y="315"/>
                    </a:lnTo>
                    <a:lnTo>
                      <a:pt x="264" y="347"/>
                    </a:lnTo>
                    <a:lnTo>
                      <a:pt x="234" y="367"/>
                    </a:lnTo>
                    <a:lnTo>
                      <a:pt x="205" y="392"/>
                    </a:lnTo>
                    <a:lnTo>
                      <a:pt x="203" y="397"/>
                    </a:lnTo>
                    <a:lnTo>
                      <a:pt x="179" y="418"/>
                    </a:lnTo>
                    <a:lnTo>
                      <a:pt x="152" y="438"/>
                    </a:lnTo>
                    <a:lnTo>
                      <a:pt x="145" y="440"/>
                    </a:lnTo>
                    <a:lnTo>
                      <a:pt x="140" y="444"/>
                    </a:lnTo>
                    <a:lnTo>
                      <a:pt x="134" y="444"/>
                    </a:lnTo>
                    <a:lnTo>
                      <a:pt x="129" y="445"/>
                    </a:lnTo>
                    <a:lnTo>
                      <a:pt x="123" y="445"/>
                    </a:lnTo>
                    <a:lnTo>
                      <a:pt x="118" y="447"/>
                    </a:lnTo>
                    <a:lnTo>
                      <a:pt x="112" y="447"/>
                    </a:lnTo>
                    <a:lnTo>
                      <a:pt x="105" y="445"/>
                    </a:lnTo>
                    <a:lnTo>
                      <a:pt x="100" y="445"/>
                    </a:lnTo>
                    <a:lnTo>
                      <a:pt x="90" y="441"/>
                    </a:lnTo>
                    <a:lnTo>
                      <a:pt x="82" y="438"/>
                    </a:lnTo>
                    <a:lnTo>
                      <a:pt x="75" y="434"/>
                    </a:lnTo>
                    <a:lnTo>
                      <a:pt x="68" y="433"/>
                    </a:lnTo>
                    <a:lnTo>
                      <a:pt x="64" y="426"/>
                    </a:lnTo>
                    <a:lnTo>
                      <a:pt x="63" y="422"/>
                    </a:lnTo>
                    <a:lnTo>
                      <a:pt x="63" y="415"/>
                    </a:lnTo>
                    <a:lnTo>
                      <a:pt x="63" y="410"/>
                    </a:lnTo>
                    <a:lnTo>
                      <a:pt x="68" y="404"/>
                    </a:lnTo>
                    <a:lnTo>
                      <a:pt x="74" y="399"/>
                    </a:lnTo>
                    <a:lnTo>
                      <a:pt x="79" y="397"/>
                    </a:lnTo>
                    <a:lnTo>
                      <a:pt x="85" y="396"/>
                    </a:lnTo>
                    <a:lnTo>
                      <a:pt x="90" y="396"/>
                    </a:lnTo>
                    <a:lnTo>
                      <a:pt x="96" y="393"/>
                    </a:lnTo>
                    <a:lnTo>
                      <a:pt x="101" y="393"/>
                    </a:lnTo>
                    <a:lnTo>
                      <a:pt x="107" y="393"/>
                    </a:lnTo>
                    <a:lnTo>
                      <a:pt x="114" y="392"/>
                    </a:lnTo>
                    <a:lnTo>
                      <a:pt x="119" y="388"/>
                    </a:lnTo>
                    <a:lnTo>
                      <a:pt x="127" y="386"/>
                    </a:lnTo>
                    <a:lnTo>
                      <a:pt x="131" y="381"/>
                    </a:lnTo>
                    <a:lnTo>
                      <a:pt x="137" y="377"/>
                    </a:lnTo>
                    <a:lnTo>
                      <a:pt x="138" y="371"/>
                    </a:lnTo>
                    <a:lnTo>
                      <a:pt x="131" y="367"/>
                    </a:lnTo>
                    <a:lnTo>
                      <a:pt x="123" y="363"/>
                    </a:lnTo>
                    <a:lnTo>
                      <a:pt x="116" y="362"/>
                    </a:lnTo>
                    <a:lnTo>
                      <a:pt x="111" y="362"/>
                    </a:lnTo>
                    <a:lnTo>
                      <a:pt x="101" y="362"/>
                    </a:lnTo>
                    <a:lnTo>
                      <a:pt x="96" y="362"/>
                    </a:lnTo>
                    <a:lnTo>
                      <a:pt x="90" y="360"/>
                    </a:lnTo>
                    <a:lnTo>
                      <a:pt x="85" y="360"/>
                    </a:lnTo>
                    <a:lnTo>
                      <a:pt x="79" y="355"/>
                    </a:lnTo>
                    <a:lnTo>
                      <a:pt x="71" y="349"/>
                    </a:lnTo>
                    <a:lnTo>
                      <a:pt x="66" y="344"/>
                    </a:lnTo>
                    <a:lnTo>
                      <a:pt x="64" y="338"/>
                    </a:lnTo>
                    <a:lnTo>
                      <a:pt x="63" y="333"/>
                    </a:lnTo>
                    <a:lnTo>
                      <a:pt x="63" y="326"/>
                    </a:lnTo>
                    <a:lnTo>
                      <a:pt x="64" y="321"/>
                    </a:lnTo>
                    <a:lnTo>
                      <a:pt x="71" y="318"/>
                    </a:lnTo>
                    <a:lnTo>
                      <a:pt x="77" y="315"/>
                    </a:lnTo>
                    <a:lnTo>
                      <a:pt x="82" y="314"/>
                    </a:lnTo>
                    <a:lnTo>
                      <a:pt x="89" y="314"/>
                    </a:lnTo>
                    <a:lnTo>
                      <a:pt x="96" y="315"/>
                    </a:lnTo>
                    <a:lnTo>
                      <a:pt x="101" y="315"/>
                    </a:lnTo>
                    <a:lnTo>
                      <a:pt x="107" y="315"/>
                    </a:lnTo>
                    <a:lnTo>
                      <a:pt x="112" y="318"/>
                    </a:lnTo>
                    <a:lnTo>
                      <a:pt x="118" y="318"/>
                    </a:lnTo>
                    <a:lnTo>
                      <a:pt x="123" y="319"/>
                    </a:lnTo>
                    <a:lnTo>
                      <a:pt x="129" y="319"/>
                    </a:lnTo>
                    <a:lnTo>
                      <a:pt x="134" y="319"/>
                    </a:lnTo>
                    <a:lnTo>
                      <a:pt x="138" y="314"/>
                    </a:lnTo>
                    <a:lnTo>
                      <a:pt x="137" y="308"/>
                    </a:lnTo>
                    <a:lnTo>
                      <a:pt x="131" y="303"/>
                    </a:lnTo>
                    <a:lnTo>
                      <a:pt x="127" y="296"/>
                    </a:lnTo>
                    <a:lnTo>
                      <a:pt x="118" y="289"/>
                    </a:lnTo>
                    <a:lnTo>
                      <a:pt x="112" y="286"/>
                    </a:lnTo>
                    <a:lnTo>
                      <a:pt x="103" y="277"/>
                    </a:lnTo>
                    <a:lnTo>
                      <a:pt x="97" y="271"/>
                    </a:lnTo>
                    <a:lnTo>
                      <a:pt x="96" y="266"/>
                    </a:lnTo>
                    <a:lnTo>
                      <a:pt x="96" y="260"/>
                    </a:lnTo>
                    <a:lnTo>
                      <a:pt x="97" y="252"/>
                    </a:lnTo>
                    <a:lnTo>
                      <a:pt x="100" y="247"/>
                    </a:lnTo>
                    <a:lnTo>
                      <a:pt x="105" y="244"/>
                    </a:lnTo>
                    <a:lnTo>
                      <a:pt x="111" y="241"/>
                    </a:lnTo>
                    <a:lnTo>
                      <a:pt x="116" y="240"/>
                    </a:lnTo>
                    <a:lnTo>
                      <a:pt x="122" y="238"/>
                    </a:lnTo>
                    <a:lnTo>
                      <a:pt x="127" y="238"/>
                    </a:lnTo>
                    <a:lnTo>
                      <a:pt x="134" y="241"/>
                    </a:lnTo>
                    <a:lnTo>
                      <a:pt x="140" y="244"/>
                    </a:lnTo>
                    <a:lnTo>
                      <a:pt x="144" y="249"/>
                    </a:lnTo>
                    <a:lnTo>
                      <a:pt x="149" y="252"/>
                    </a:lnTo>
                    <a:lnTo>
                      <a:pt x="156" y="256"/>
                    </a:lnTo>
                    <a:lnTo>
                      <a:pt x="163" y="260"/>
                    </a:lnTo>
                    <a:lnTo>
                      <a:pt x="166" y="266"/>
                    </a:lnTo>
                    <a:lnTo>
                      <a:pt x="170" y="271"/>
                    </a:lnTo>
                    <a:lnTo>
                      <a:pt x="174" y="277"/>
                    </a:lnTo>
                    <a:lnTo>
                      <a:pt x="177" y="282"/>
                    </a:lnTo>
                    <a:lnTo>
                      <a:pt x="182" y="286"/>
                    </a:lnTo>
                    <a:lnTo>
                      <a:pt x="186" y="292"/>
                    </a:lnTo>
                    <a:lnTo>
                      <a:pt x="192" y="293"/>
                    </a:lnTo>
                    <a:lnTo>
                      <a:pt x="194" y="299"/>
                    </a:lnTo>
                    <a:lnTo>
                      <a:pt x="200" y="299"/>
                    </a:lnTo>
                    <a:lnTo>
                      <a:pt x="205" y="303"/>
                    </a:lnTo>
                    <a:lnTo>
                      <a:pt x="211" y="307"/>
                    </a:lnTo>
                    <a:lnTo>
                      <a:pt x="216" y="307"/>
                    </a:lnTo>
                    <a:lnTo>
                      <a:pt x="234" y="297"/>
                    </a:lnTo>
                    <a:lnTo>
                      <a:pt x="240" y="281"/>
                    </a:lnTo>
                    <a:lnTo>
                      <a:pt x="242" y="256"/>
                    </a:lnTo>
                    <a:lnTo>
                      <a:pt x="227" y="225"/>
                    </a:lnTo>
                    <a:lnTo>
                      <a:pt x="200" y="189"/>
                    </a:lnTo>
                    <a:lnTo>
                      <a:pt x="149" y="155"/>
                    </a:lnTo>
                    <a:lnTo>
                      <a:pt x="68" y="125"/>
                    </a:lnTo>
                    <a:lnTo>
                      <a:pt x="34" y="103"/>
                    </a:lnTo>
                    <a:lnTo>
                      <a:pt x="12" y="78"/>
                    </a:lnTo>
                    <a:lnTo>
                      <a:pt x="5" y="45"/>
                    </a:lnTo>
                    <a:lnTo>
                      <a:pt x="0" y="1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37"/>
              <p:cNvGrpSpPr>
                <a:grpSpLocks/>
              </p:cNvGrpSpPr>
              <p:nvPr/>
            </p:nvGrpSpPr>
            <p:grpSpPr bwMode="auto">
              <a:xfrm>
                <a:off x="3825" y="2270"/>
                <a:ext cx="271" cy="276"/>
                <a:chOff x="3825" y="2270"/>
                <a:chExt cx="271" cy="276"/>
              </a:xfrm>
            </p:grpSpPr>
            <p:sp>
              <p:nvSpPr>
                <p:cNvPr id="14371" name="Freeform 35"/>
                <p:cNvSpPr>
                  <a:spLocks/>
                </p:cNvSpPr>
                <p:nvPr/>
              </p:nvSpPr>
              <p:spPr bwMode="auto">
                <a:xfrm>
                  <a:off x="3825" y="2270"/>
                  <a:ext cx="271" cy="276"/>
                </a:xfrm>
                <a:custGeom>
                  <a:avLst/>
                  <a:gdLst/>
                  <a:ahLst/>
                  <a:cxnLst>
                    <a:cxn ang="0">
                      <a:pos x="107" y="2"/>
                    </a:cxn>
                    <a:cxn ang="0">
                      <a:pos x="207" y="7"/>
                    </a:cxn>
                    <a:cxn ang="0">
                      <a:pos x="316" y="10"/>
                    </a:cxn>
                    <a:cxn ang="0">
                      <a:pos x="438" y="0"/>
                    </a:cxn>
                    <a:cxn ang="0">
                      <a:pos x="515" y="2"/>
                    </a:cxn>
                    <a:cxn ang="0">
                      <a:pos x="523" y="10"/>
                    </a:cxn>
                    <a:cxn ang="0">
                      <a:pos x="529" y="28"/>
                    </a:cxn>
                    <a:cxn ang="0">
                      <a:pos x="526" y="147"/>
                    </a:cxn>
                    <a:cxn ang="0">
                      <a:pos x="526" y="269"/>
                    </a:cxn>
                    <a:cxn ang="0">
                      <a:pos x="534" y="374"/>
                    </a:cxn>
                    <a:cxn ang="0">
                      <a:pos x="542" y="485"/>
                    </a:cxn>
                    <a:cxn ang="0">
                      <a:pos x="542" y="516"/>
                    </a:cxn>
                    <a:cxn ang="0">
                      <a:pos x="527" y="536"/>
                    </a:cxn>
                    <a:cxn ang="0">
                      <a:pos x="492" y="538"/>
                    </a:cxn>
                    <a:cxn ang="0">
                      <a:pos x="344" y="536"/>
                    </a:cxn>
                    <a:cxn ang="0">
                      <a:pos x="338" y="538"/>
                    </a:cxn>
                    <a:cxn ang="0">
                      <a:pos x="333" y="538"/>
                    </a:cxn>
                    <a:cxn ang="0">
                      <a:pos x="192" y="543"/>
                    </a:cxn>
                    <a:cxn ang="0">
                      <a:pos x="186" y="546"/>
                    </a:cxn>
                    <a:cxn ang="0">
                      <a:pos x="60" y="550"/>
                    </a:cxn>
                    <a:cxn ang="0">
                      <a:pos x="8" y="538"/>
                    </a:cxn>
                    <a:cxn ang="0">
                      <a:pos x="0" y="506"/>
                    </a:cxn>
                    <a:cxn ang="0">
                      <a:pos x="8" y="433"/>
                    </a:cxn>
                    <a:cxn ang="0">
                      <a:pos x="23" y="304"/>
                    </a:cxn>
                    <a:cxn ang="0">
                      <a:pos x="27" y="154"/>
                    </a:cxn>
                    <a:cxn ang="0">
                      <a:pos x="27" y="148"/>
                    </a:cxn>
                    <a:cxn ang="0">
                      <a:pos x="33" y="54"/>
                    </a:cxn>
                    <a:cxn ang="0">
                      <a:pos x="38" y="10"/>
                    </a:cxn>
                    <a:cxn ang="0">
                      <a:pos x="60" y="0"/>
                    </a:cxn>
                    <a:cxn ang="0">
                      <a:pos x="96" y="3"/>
                    </a:cxn>
                    <a:cxn ang="0">
                      <a:pos x="114" y="3"/>
                    </a:cxn>
                    <a:cxn ang="0">
                      <a:pos x="107" y="2"/>
                    </a:cxn>
                  </a:cxnLst>
                  <a:rect l="0" t="0" r="r" b="b"/>
                  <a:pathLst>
                    <a:path w="542" h="550">
                      <a:moveTo>
                        <a:pt x="107" y="2"/>
                      </a:moveTo>
                      <a:lnTo>
                        <a:pt x="207" y="7"/>
                      </a:lnTo>
                      <a:lnTo>
                        <a:pt x="316" y="10"/>
                      </a:lnTo>
                      <a:lnTo>
                        <a:pt x="438" y="0"/>
                      </a:lnTo>
                      <a:lnTo>
                        <a:pt x="515" y="2"/>
                      </a:lnTo>
                      <a:lnTo>
                        <a:pt x="523" y="10"/>
                      </a:lnTo>
                      <a:lnTo>
                        <a:pt x="529" y="28"/>
                      </a:lnTo>
                      <a:lnTo>
                        <a:pt x="526" y="147"/>
                      </a:lnTo>
                      <a:lnTo>
                        <a:pt x="526" y="269"/>
                      </a:lnTo>
                      <a:lnTo>
                        <a:pt x="534" y="374"/>
                      </a:lnTo>
                      <a:lnTo>
                        <a:pt x="542" y="485"/>
                      </a:lnTo>
                      <a:lnTo>
                        <a:pt x="542" y="516"/>
                      </a:lnTo>
                      <a:lnTo>
                        <a:pt x="527" y="536"/>
                      </a:lnTo>
                      <a:lnTo>
                        <a:pt x="492" y="538"/>
                      </a:lnTo>
                      <a:lnTo>
                        <a:pt x="344" y="536"/>
                      </a:lnTo>
                      <a:lnTo>
                        <a:pt x="338" y="538"/>
                      </a:lnTo>
                      <a:lnTo>
                        <a:pt x="333" y="538"/>
                      </a:lnTo>
                      <a:lnTo>
                        <a:pt x="192" y="543"/>
                      </a:lnTo>
                      <a:lnTo>
                        <a:pt x="186" y="546"/>
                      </a:lnTo>
                      <a:lnTo>
                        <a:pt x="60" y="550"/>
                      </a:lnTo>
                      <a:lnTo>
                        <a:pt x="8" y="538"/>
                      </a:lnTo>
                      <a:lnTo>
                        <a:pt x="0" y="506"/>
                      </a:lnTo>
                      <a:lnTo>
                        <a:pt x="8" y="433"/>
                      </a:lnTo>
                      <a:lnTo>
                        <a:pt x="23" y="304"/>
                      </a:lnTo>
                      <a:lnTo>
                        <a:pt x="27" y="154"/>
                      </a:lnTo>
                      <a:lnTo>
                        <a:pt x="27" y="148"/>
                      </a:lnTo>
                      <a:lnTo>
                        <a:pt x="33" y="54"/>
                      </a:lnTo>
                      <a:lnTo>
                        <a:pt x="38" y="10"/>
                      </a:lnTo>
                      <a:lnTo>
                        <a:pt x="60" y="0"/>
                      </a:lnTo>
                      <a:lnTo>
                        <a:pt x="96" y="3"/>
                      </a:lnTo>
                      <a:lnTo>
                        <a:pt x="114" y="3"/>
                      </a:lnTo>
                      <a:lnTo>
                        <a:pt x="10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2" name="Freeform 36"/>
                <p:cNvSpPr>
                  <a:spLocks/>
                </p:cNvSpPr>
                <p:nvPr/>
              </p:nvSpPr>
              <p:spPr bwMode="auto">
                <a:xfrm>
                  <a:off x="3837" y="2283"/>
                  <a:ext cx="245" cy="247"/>
                </a:xfrm>
                <a:custGeom>
                  <a:avLst/>
                  <a:gdLst/>
                  <a:ahLst/>
                  <a:cxnLst>
                    <a:cxn ang="0">
                      <a:pos x="47" y="2"/>
                    </a:cxn>
                    <a:cxn ang="0">
                      <a:pos x="156" y="6"/>
                    </a:cxn>
                    <a:cxn ang="0">
                      <a:pos x="259" y="7"/>
                    </a:cxn>
                    <a:cxn ang="0">
                      <a:pos x="369" y="2"/>
                    </a:cxn>
                    <a:cxn ang="0">
                      <a:pos x="456" y="0"/>
                    </a:cxn>
                    <a:cxn ang="0">
                      <a:pos x="471" y="3"/>
                    </a:cxn>
                    <a:cxn ang="0">
                      <a:pos x="474" y="24"/>
                    </a:cxn>
                    <a:cxn ang="0">
                      <a:pos x="471" y="139"/>
                    </a:cxn>
                    <a:cxn ang="0">
                      <a:pos x="473" y="254"/>
                    </a:cxn>
                    <a:cxn ang="0">
                      <a:pos x="482" y="355"/>
                    </a:cxn>
                    <a:cxn ang="0">
                      <a:pos x="489" y="458"/>
                    </a:cxn>
                    <a:cxn ang="0">
                      <a:pos x="485" y="473"/>
                    </a:cxn>
                    <a:cxn ang="0">
                      <a:pos x="459" y="478"/>
                    </a:cxn>
                    <a:cxn ang="0">
                      <a:pos x="336" y="478"/>
                    </a:cxn>
                    <a:cxn ang="0">
                      <a:pos x="215" y="481"/>
                    </a:cxn>
                    <a:cxn ang="0">
                      <a:pos x="103" y="491"/>
                    </a:cxn>
                    <a:cxn ang="0">
                      <a:pos x="30" y="494"/>
                    </a:cxn>
                    <a:cxn ang="0">
                      <a:pos x="8" y="490"/>
                    </a:cxn>
                    <a:cxn ang="0">
                      <a:pos x="0" y="476"/>
                    </a:cxn>
                    <a:cxn ang="0">
                      <a:pos x="19" y="355"/>
                    </a:cxn>
                    <a:cxn ang="0">
                      <a:pos x="30" y="250"/>
                    </a:cxn>
                    <a:cxn ang="0">
                      <a:pos x="36" y="144"/>
                    </a:cxn>
                    <a:cxn ang="0">
                      <a:pos x="37" y="40"/>
                    </a:cxn>
                    <a:cxn ang="0">
                      <a:pos x="43" y="10"/>
                    </a:cxn>
                    <a:cxn ang="0">
                      <a:pos x="47" y="2"/>
                    </a:cxn>
                  </a:cxnLst>
                  <a:rect l="0" t="0" r="r" b="b"/>
                  <a:pathLst>
                    <a:path w="489" h="494">
                      <a:moveTo>
                        <a:pt x="47" y="2"/>
                      </a:moveTo>
                      <a:lnTo>
                        <a:pt x="156" y="6"/>
                      </a:lnTo>
                      <a:lnTo>
                        <a:pt x="259" y="7"/>
                      </a:lnTo>
                      <a:lnTo>
                        <a:pt x="369" y="2"/>
                      </a:lnTo>
                      <a:lnTo>
                        <a:pt x="456" y="0"/>
                      </a:lnTo>
                      <a:lnTo>
                        <a:pt x="471" y="3"/>
                      </a:lnTo>
                      <a:lnTo>
                        <a:pt x="474" y="24"/>
                      </a:lnTo>
                      <a:lnTo>
                        <a:pt x="471" y="139"/>
                      </a:lnTo>
                      <a:lnTo>
                        <a:pt x="473" y="254"/>
                      </a:lnTo>
                      <a:lnTo>
                        <a:pt x="482" y="355"/>
                      </a:lnTo>
                      <a:lnTo>
                        <a:pt x="489" y="458"/>
                      </a:lnTo>
                      <a:lnTo>
                        <a:pt x="485" y="473"/>
                      </a:lnTo>
                      <a:lnTo>
                        <a:pt x="459" y="478"/>
                      </a:lnTo>
                      <a:lnTo>
                        <a:pt x="336" y="478"/>
                      </a:lnTo>
                      <a:lnTo>
                        <a:pt x="215" y="481"/>
                      </a:lnTo>
                      <a:lnTo>
                        <a:pt x="103" y="491"/>
                      </a:lnTo>
                      <a:lnTo>
                        <a:pt x="30" y="494"/>
                      </a:lnTo>
                      <a:lnTo>
                        <a:pt x="8" y="490"/>
                      </a:lnTo>
                      <a:lnTo>
                        <a:pt x="0" y="476"/>
                      </a:lnTo>
                      <a:lnTo>
                        <a:pt x="19" y="355"/>
                      </a:lnTo>
                      <a:lnTo>
                        <a:pt x="30" y="250"/>
                      </a:lnTo>
                      <a:lnTo>
                        <a:pt x="36" y="144"/>
                      </a:lnTo>
                      <a:lnTo>
                        <a:pt x="37" y="40"/>
                      </a:lnTo>
                      <a:lnTo>
                        <a:pt x="43" y="10"/>
                      </a:lnTo>
                      <a:lnTo>
                        <a:pt x="47"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74" name="Freeform 38"/>
              <p:cNvSpPr>
                <a:spLocks/>
              </p:cNvSpPr>
              <p:nvPr/>
            </p:nvSpPr>
            <p:spPr bwMode="auto">
              <a:xfrm>
                <a:off x="3813" y="2464"/>
                <a:ext cx="81" cy="89"/>
              </a:xfrm>
              <a:custGeom>
                <a:avLst/>
                <a:gdLst/>
                <a:ahLst/>
                <a:cxnLst>
                  <a:cxn ang="0">
                    <a:pos x="26" y="39"/>
                  </a:cxn>
                  <a:cxn ang="0">
                    <a:pos x="44" y="35"/>
                  </a:cxn>
                  <a:cxn ang="0">
                    <a:pos x="56" y="30"/>
                  </a:cxn>
                  <a:cxn ang="0">
                    <a:pos x="70" y="23"/>
                  </a:cxn>
                  <a:cxn ang="0">
                    <a:pos x="78" y="12"/>
                  </a:cxn>
                  <a:cxn ang="0">
                    <a:pos x="89" y="5"/>
                  </a:cxn>
                  <a:cxn ang="0">
                    <a:pos x="100" y="0"/>
                  </a:cxn>
                  <a:cxn ang="0">
                    <a:pos x="114" y="0"/>
                  </a:cxn>
                  <a:cxn ang="0">
                    <a:pos x="125" y="0"/>
                  </a:cxn>
                  <a:cxn ang="0">
                    <a:pos x="136" y="4"/>
                  </a:cxn>
                  <a:cxn ang="0">
                    <a:pos x="147" y="8"/>
                  </a:cxn>
                  <a:cxn ang="0">
                    <a:pos x="159" y="19"/>
                  </a:cxn>
                  <a:cxn ang="0">
                    <a:pos x="163" y="30"/>
                  </a:cxn>
                  <a:cxn ang="0">
                    <a:pos x="163" y="42"/>
                  </a:cxn>
                  <a:cxn ang="0">
                    <a:pos x="154" y="52"/>
                  </a:cxn>
                  <a:cxn ang="0">
                    <a:pos x="143" y="56"/>
                  </a:cxn>
                  <a:cxn ang="0">
                    <a:pos x="132" y="54"/>
                  </a:cxn>
                  <a:cxn ang="0">
                    <a:pos x="119" y="49"/>
                  </a:cxn>
                  <a:cxn ang="0">
                    <a:pos x="106" y="45"/>
                  </a:cxn>
                  <a:cxn ang="0">
                    <a:pos x="93" y="42"/>
                  </a:cxn>
                  <a:cxn ang="0">
                    <a:pos x="80" y="42"/>
                  </a:cxn>
                  <a:cxn ang="0">
                    <a:pos x="70" y="50"/>
                  </a:cxn>
                  <a:cxn ang="0">
                    <a:pos x="74" y="61"/>
                  </a:cxn>
                  <a:cxn ang="0">
                    <a:pos x="85" y="67"/>
                  </a:cxn>
                  <a:cxn ang="0">
                    <a:pos x="96" y="72"/>
                  </a:cxn>
                  <a:cxn ang="0">
                    <a:pos x="111" y="72"/>
                  </a:cxn>
                  <a:cxn ang="0">
                    <a:pos x="125" y="72"/>
                  </a:cxn>
                  <a:cxn ang="0">
                    <a:pos x="136" y="78"/>
                  </a:cxn>
                  <a:cxn ang="0">
                    <a:pos x="147" y="86"/>
                  </a:cxn>
                  <a:cxn ang="0">
                    <a:pos x="152" y="97"/>
                  </a:cxn>
                  <a:cxn ang="0">
                    <a:pos x="148" y="109"/>
                  </a:cxn>
                  <a:cxn ang="0">
                    <a:pos x="141" y="119"/>
                  </a:cxn>
                  <a:cxn ang="0">
                    <a:pos x="128" y="120"/>
                  </a:cxn>
                  <a:cxn ang="0">
                    <a:pos x="115" y="120"/>
                  </a:cxn>
                  <a:cxn ang="0">
                    <a:pos x="102" y="115"/>
                  </a:cxn>
                  <a:cxn ang="0">
                    <a:pos x="89" y="112"/>
                  </a:cxn>
                  <a:cxn ang="0">
                    <a:pos x="78" y="109"/>
                  </a:cxn>
                  <a:cxn ang="0">
                    <a:pos x="63" y="105"/>
                  </a:cxn>
                  <a:cxn ang="0">
                    <a:pos x="51" y="105"/>
                  </a:cxn>
                  <a:cxn ang="0">
                    <a:pos x="58" y="117"/>
                  </a:cxn>
                  <a:cxn ang="0">
                    <a:pos x="69" y="123"/>
                  </a:cxn>
                  <a:cxn ang="0">
                    <a:pos x="80" y="126"/>
                  </a:cxn>
                  <a:cxn ang="0">
                    <a:pos x="91" y="133"/>
                  </a:cxn>
                  <a:cxn ang="0">
                    <a:pos x="100" y="141"/>
                  </a:cxn>
                  <a:cxn ang="0">
                    <a:pos x="114" y="156"/>
                  </a:cxn>
                  <a:cxn ang="0">
                    <a:pos x="111" y="171"/>
                  </a:cxn>
                  <a:cxn ang="0">
                    <a:pos x="104" y="177"/>
                  </a:cxn>
                  <a:cxn ang="0">
                    <a:pos x="93" y="178"/>
                  </a:cxn>
                  <a:cxn ang="0">
                    <a:pos x="81" y="178"/>
                  </a:cxn>
                  <a:cxn ang="0">
                    <a:pos x="67" y="177"/>
                  </a:cxn>
                  <a:cxn ang="0">
                    <a:pos x="56" y="173"/>
                  </a:cxn>
                  <a:cxn ang="0">
                    <a:pos x="43" y="166"/>
                  </a:cxn>
                  <a:cxn ang="0">
                    <a:pos x="32" y="159"/>
                  </a:cxn>
                  <a:cxn ang="0">
                    <a:pos x="26" y="147"/>
                  </a:cxn>
                  <a:cxn ang="0">
                    <a:pos x="17" y="136"/>
                  </a:cxn>
                  <a:cxn ang="0">
                    <a:pos x="11" y="124"/>
                  </a:cxn>
                  <a:cxn ang="0">
                    <a:pos x="7" y="113"/>
                  </a:cxn>
                  <a:cxn ang="0">
                    <a:pos x="6" y="102"/>
                  </a:cxn>
                  <a:cxn ang="0">
                    <a:pos x="6" y="91"/>
                  </a:cxn>
                  <a:cxn ang="0">
                    <a:pos x="0" y="80"/>
                  </a:cxn>
                  <a:cxn ang="0">
                    <a:pos x="0" y="68"/>
                  </a:cxn>
                  <a:cxn ang="0">
                    <a:pos x="4" y="57"/>
                  </a:cxn>
                  <a:cxn ang="0">
                    <a:pos x="11" y="46"/>
                  </a:cxn>
                </a:cxnLst>
                <a:rect l="0" t="0" r="r" b="b"/>
                <a:pathLst>
                  <a:path w="163" h="178">
                    <a:moveTo>
                      <a:pt x="18" y="35"/>
                    </a:moveTo>
                    <a:lnTo>
                      <a:pt x="26" y="39"/>
                    </a:lnTo>
                    <a:lnTo>
                      <a:pt x="37" y="38"/>
                    </a:lnTo>
                    <a:lnTo>
                      <a:pt x="44" y="35"/>
                    </a:lnTo>
                    <a:lnTo>
                      <a:pt x="51" y="31"/>
                    </a:lnTo>
                    <a:lnTo>
                      <a:pt x="56" y="30"/>
                    </a:lnTo>
                    <a:lnTo>
                      <a:pt x="63" y="24"/>
                    </a:lnTo>
                    <a:lnTo>
                      <a:pt x="70" y="23"/>
                    </a:lnTo>
                    <a:lnTo>
                      <a:pt x="74" y="17"/>
                    </a:lnTo>
                    <a:lnTo>
                      <a:pt x="78" y="12"/>
                    </a:lnTo>
                    <a:lnTo>
                      <a:pt x="84" y="8"/>
                    </a:lnTo>
                    <a:lnTo>
                      <a:pt x="89" y="5"/>
                    </a:lnTo>
                    <a:lnTo>
                      <a:pt x="95" y="2"/>
                    </a:lnTo>
                    <a:lnTo>
                      <a:pt x="100" y="0"/>
                    </a:lnTo>
                    <a:lnTo>
                      <a:pt x="107" y="0"/>
                    </a:lnTo>
                    <a:lnTo>
                      <a:pt x="114" y="0"/>
                    </a:lnTo>
                    <a:lnTo>
                      <a:pt x="119" y="0"/>
                    </a:lnTo>
                    <a:lnTo>
                      <a:pt x="125" y="0"/>
                    </a:lnTo>
                    <a:lnTo>
                      <a:pt x="130" y="0"/>
                    </a:lnTo>
                    <a:lnTo>
                      <a:pt x="136" y="4"/>
                    </a:lnTo>
                    <a:lnTo>
                      <a:pt x="141" y="5"/>
                    </a:lnTo>
                    <a:lnTo>
                      <a:pt x="147" y="8"/>
                    </a:lnTo>
                    <a:lnTo>
                      <a:pt x="152" y="12"/>
                    </a:lnTo>
                    <a:lnTo>
                      <a:pt x="159" y="19"/>
                    </a:lnTo>
                    <a:lnTo>
                      <a:pt x="159" y="24"/>
                    </a:lnTo>
                    <a:lnTo>
                      <a:pt x="163" y="30"/>
                    </a:lnTo>
                    <a:lnTo>
                      <a:pt x="163" y="38"/>
                    </a:lnTo>
                    <a:lnTo>
                      <a:pt x="163" y="42"/>
                    </a:lnTo>
                    <a:lnTo>
                      <a:pt x="159" y="49"/>
                    </a:lnTo>
                    <a:lnTo>
                      <a:pt x="154" y="52"/>
                    </a:lnTo>
                    <a:lnTo>
                      <a:pt x="148" y="56"/>
                    </a:lnTo>
                    <a:lnTo>
                      <a:pt x="143" y="56"/>
                    </a:lnTo>
                    <a:lnTo>
                      <a:pt x="137" y="56"/>
                    </a:lnTo>
                    <a:lnTo>
                      <a:pt x="132" y="54"/>
                    </a:lnTo>
                    <a:lnTo>
                      <a:pt x="126" y="50"/>
                    </a:lnTo>
                    <a:lnTo>
                      <a:pt x="119" y="49"/>
                    </a:lnTo>
                    <a:lnTo>
                      <a:pt x="114" y="46"/>
                    </a:lnTo>
                    <a:lnTo>
                      <a:pt x="106" y="45"/>
                    </a:lnTo>
                    <a:lnTo>
                      <a:pt x="100" y="45"/>
                    </a:lnTo>
                    <a:lnTo>
                      <a:pt x="93" y="42"/>
                    </a:lnTo>
                    <a:lnTo>
                      <a:pt x="88" y="41"/>
                    </a:lnTo>
                    <a:lnTo>
                      <a:pt x="80" y="42"/>
                    </a:lnTo>
                    <a:lnTo>
                      <a:pt x="74" y="45"/>
                    </a:lnTo>
                    <a:lnTo>
                      <a:pt x="70" y="50"/>
                    </a:lnTo>
                    <a:lnTo>
                      <a:pt x="69" y="56"/>
                    </a:lnTo>
                    <a:lnTo>
                      <a:pt x="74" y="61"/>
                    </a:lnTo>
                    <a:lnTo>
                      <a:pt x="80" y="65"/>
                    </a:lnTo>
                    <a:lnTo>
                      <a:pt x="85" y="67"/>
                    </a:lnTo>
                    <a:lnTo>
                      <a:pt x="91" y="71"/>
                    </a:lnTo>
                    <a:lnTo>
                      <a:pt x="96" y="72"/>
                    </a:lnTo>
                    <a:lnTo>
                      <a:pt x="106" y="72"/>
                    </a:lnTo>
                    <a:lnTo>
                      <a:pt x="111" y="72"/>
                    </a:lnTo>
                    <a:lnTo>
                      <a:pt x="119" y="72"/>
                    </a:lnTo>
                    <a:lnTo>
                      <a:pt x="125" y="72"/>
                    </a:lnTo>
                    <a:lnTo>
                      <a:pt x="130" y="75"/>
                    </a:lnTo>
                    <a:lnTo>
                      <a:pt x="136" y="78"/>
                    </a:lnTo>
                    <a:lnTo>
                      <a:pt x="141" y="82"/>
                    </a:lnTo>
                    <a:lnTo>
                      <a:pt x="147" y="86"/>
                    </a:lnTo>
                    <a:lnTo>
                      <a:pt x="148" y="91"/>
                    </a:lnTo>
                    <a:lnTo>
                      <a:pt x="152" y="97"/>
                    </a:lnTo>
                    <a:lnTo>
                      <a:pt x="152" y="102"/>
                    </a:lnTo>
                    <a:lnTo>
                      <a:pt x="148" y="109"/>
                    </a:lnTo>
                    <a:lnTo>
                      <a:pt x="147" y="115"/>
                    </a:lnTo>
                    <a:lnTo>
                      <a:pt x="141" y="119"/>
                    </a:lnTo>
                    <a:lnTo>
                      <a:pt x="133" y="120"/>
                    </a:lnTo>
                    <a:lnTo>
                      <a:pt x="128" y="120"/>
                    </a:lnTo>
                    <a:lnTo>
                      <a:pt x="122" y="120"/>
                    </a:lnTo>
                    <a:lnTo>
                      <a:pt x="115" y="120"/>
                    </a:lnTo>
                    <a:lnTo>
                      <a:pt x="110" y="119"/>
                    </a:lnTo>
                    <a:lnTo>
                      <a:pt x="102" y="115"/>
                    </a:lnTo>
                    <a:lnTo>
                      <a:pt x="96" y="115"/>
                    </a:lnTo>
                    <a:lnTo>
                      <a:pt x="89" y="112"/>
                    </a:lnTo>
                    <a:lnTo>
                      <a:pt x="84" y="112"/>
                    </a:lnTo>
                    <a:lnTo>
                      <a:pt x="78" y="109"/>
                    </a:lnTo>
                    <a:lnTo>
                      <a:pt x="69" y="108"/>
                    </a:lnTo>
                    <a:lnTo>
                      <a:pt x="63" y="105"/>
                    </a:lnTo>
                    <a:lnTo>
                      <a:pt x="56" y="105"/>
                    </a:lnTo>
                    <a:lnTo>
                      <a:pt x="51" y="105"/>
                    </a:lnTo>
                    <a:lnTo>
                      <a:pt x="52" y="112"/>
                    </a:lnTo>
                    <a:lnTo>
                      <a:pt x="58" y="117"/>
                    </a:lnTo>
                    <a:lnTo>
                      <a:pt x="63" y="119"/>
                    </a:lnTo>
                    <a:lnTo>
                      <a:pt x="69" y="123"/>
                    </a:lnTo>
                    <a:lnTo>
                      <a:pt x="74" y="124"/>
                    </a:lnTo>
                    <a:lnTo>
                      <a:pt x="80" y="126"/>
                    </a:lnTo>
                    <a:lnTo>
                      <a:pt x="85" y="129"/>
                    </a:lnTo>
                    <a:lnTo>
                      <a:pt x="91" y="133"/>
                    </a:lnTo>
                    <a:lnTo>
                      <a:pt x="96" y="136"/>
                    </a:lnTo>
                    <a:lnTo>
                      <a:pt x="100" y="141"/>
                    </a:lnTo>
                    <a:lnTo>
                      <a:pt x="106" y="144"/>
                    </a:lnTo>
                    <a:lnTo>
                      <a:pt x="114" y="156"/>
                    </a:lnTo>
                    <a:lnTo>
                      <a:pt x="115" y="166"/>
                    </a:lnTo>
                    <a:lnTo>
                      <a:pt x="111" y="171"/>
                    </a:lnTo>
                    <a:lnTo>
                      <a:pt x="110" y="177"/>
                    </a:lnTo>
                    <a:lnTo>
                      <a:pt x="104" y="177"/>
                    </a:lnTo>
                    <a:lnTo>
                      <a:pt x="99" y="177"/>
                    </a:lnTo>
                    <a:lnTo>
                      <a:pt x="93" y="178"/>
                    </a:lnTo>
                    <a:lnTo>
                      <a:pt x="88" y="178"/>
                    </a:lnTo>
                    <a:lnTo>
                      <a:pt x="81" y="178"/>
                    </a:lnTo>
                    <a:lnTo>
                      <a:pt x="74" y="177"/>
                    </a:lnTo>
                    <a:lnTo>
                      <a:pt x="67" y="177"/>
                    </a:lnTo>
                    <a:lnTo>
                      <a:pt x="62" y="175"/>
                    </a:lnTo>
                    <a:lnTo>
                      <a:pt x="56" y="173"/>
                    </a:lnTo>
                    <a:lnTo>
                      <a:pt x="48" y="170"/>
                    </a:lnTo>
                    <a:lnTo>
                      <a:pt x="43" y="166"/>
                    </a:lnTo>
                    <a:lnTo>
                      <a:pt x="37" y="162"/>
                    </a:lnTo>
                    <a:lnTo>
                      <a:pt x="32" y="159"/>
                    </a:lnTo>
                    <a:lnTo>
                      <a:pt x="30" y="152"/>
                    </a:lnTo>
                    <a:lnTo>
                      <a:pt x="26" y="147"/>
                    </a:lnTo>
                    <a:lnTo>
                      <a:pt x="21" y="141"/>
                    </a:lnTo>
                    <a:lnTo>
                      <a:pt x="17" y="136"/>
                    </a:lnTo>
                    <a:lnTo>
                      <a:pt x="15" y="130"/>
                    </a:lnTo>
                    <a:lnTo>
                      <a:pt x="11" y="124"/>
                    </a:lnTo>
                    <a:lnTo>
                      <a:pt x="11" y="119"/>
                    </a:lnTo>
                    <a:lnTo>
                      <a:pt x="7" y="113"/>
                    </a:lnTo>
                    <a:lnTo>
                      <a:pt x="7" y="108"/>
                    </a:lnTo>
                    <a:lnTo>
                      <a:pt x="6" y="102"/>
                    </a:lnTo>
                    <a:lnTo>
                      <a:pt x="6" y="97"/>
                    </a:lnTo>
                    <a:lnTo>
                      <a:pt x="6" y="91"/>
                    </a:lnTo>
                    <a:lnTo>
                      <a:pt x="4" y="86"/>
                    </a:lnTo>
                    <a:lnTo>
                      <a:pt x="0" y="80"/>
                    </a:lnTo>
                    <a:lnTo>
                      <a:pt x="0" y="75"/>
                    </a:lnTo>
                    <a:lnTo>
                      <a:pt x="0" y="68"/>
                    </a:lnTo>
                    <a:lnTo>
                      <a:pt x="2" y="63"/>
                    </a:lnTo>
                    <a:lnTo>
                      <a:pt x="4" y="57"/>
                    </a:lnTo>
                    <a:lnTo>
                      <a:pt x="7" y="52"/>
                    </a:lnTo>
                    <a:lnTo>
                      <a:pt x="11" y="46"/>
                    </a:lnTo>
                    <a:lnTo>
                      <a:pt x="18"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5" name="Freeform 39"/>
              <p:cNvSpPr>
                <a:spLocks/>
              </p:cNvSpPr>
              <p:nvPr/>
            </p:nvSpPr>
            <p:spPr bwMode="auto">
              <a:xfrm>
                <a:off x="4041" y="2425"/>
                <a:ext cx="76" cy="105"/>
              </a:xfrm>
              <a:custGeom>
                <a:avLst/>
                <a:gdLst/>
                <a:ahLst/>
                <a:cxnLst>
                  <a:cxn ang="0">
                    <a:pos x="116" y="48"/>
                  </a:cxn>
                  <a:cxn ang="0">
                    <a:pos x="107" y="39"/>
                  </a:cxn>
                  <a:cxn ang="0">
                    <a:pos x="100" y="28"/>
                  </a:cxn>
                  <a:cxn ang="0">
                    <a:pos x="90" y="17"/>
                  </a:cxn>
                  <a:cxn ang="0">
                    <a:pos x="81" y="10"/>
                  </a:cxn>
                  <a:cxn ang="0">
                    <a:pos x="70" y="2"/>
                  </a:cxn>
                  <a:cxn ang="0">
                    <a:pos x="57" y="0"/>
                  </a:cxn>
                  <a:cxn ang="0">
                    <a:pos x="45" y="6"/>
                  </a:cxn>
                  <a:cxn ang="0">
                    <a:pos x="38" y="15"/>
                  </a:cxn>
                  <a:cxn ang="0">
                    <a:pos x="34" y="26"/>
                  </a:cxn>
                  <a:cxn ang="0">
                    <a:pos x="38" y="37"/>
                  </a:cxn>
                  <a:cxn ang="0">
                    <a:pos x="49" y="44"/>
                  </a:cxn>
                  <a:cxn ang="0">
                    <a:pos x="60" y="52"/>
                  </a:cxn>
                  <a:cxn ang="0">
                    <a:pos x="71" y="63"/>
                  </a:cxn>
                  <a:cxn ang="0">
                    <a:pos x="75" y="74"/>
                  </a:cxn>
                  <a:cxn ang="0">
                    <a:pos x="64" y="77"/>
                  </a:cxn>
                  <a:cxn ang="0">
                    <a:pos x="52" y="74"/>
                  </a:cxn>
                  <a:cxn ang="0">
                    <a:pos x="41" y="73"/>
                  </a:cxn>
                  <a:cxn ang="0">
                    <a:pos x="29" y="73"/>
                  </a:cxn>
                  <a:cxn ang="0">
                    <a:pos x="16" y="74"/>
                  </a:cxn>
                  <a:cxn ang="0">
                    <a:pos x="4" y="80"/>
                  </a:cxn>
                  <a:cxn ang="0">
                    <a:pos x="0" y="91"/>
                  </a:cxn>
                  <a:cxn ang="0">
                    <a:pos x="1" y="103"/>
                  </a:cxn>
                  <a:cxn ang="0">
                    <a:pos x="11" y="111"/>
                  </a:cxn>
                  <a:cxn ang="0">
                    <a:pos x="22" y="115"/>
                  </a:cxn>
                  <a:cxn ang="0">
                    <a:pos x="33" y="118"/>
                  </a:cxn>
                  <a:cxn ang="0">
                    <a:pos x="44" y="122"/>
                  </a:cxn>
                  <a:cxn ang="0">
                    <a:pos x="55" y="124"/>
                  </a:cxn>
                  <a:cxn ang="0">
                    <a:pos x="66" y="128"/>
                  </a:cxn>
                  <a:cxn ang="0">
                    <a:pos x="74" y="136"/>
                  </a:cxn>
                  <a:cxn ang="0">
                    <a:pos x="68" y="144"/>
                  </a:cxn>
                  <a:cxn ang="0">
                    <a:pos x="53" y="150"/>
                  </a:cxn>
                  <a:cxn ang="0">
                    <a:pos x="42" y="152"/>
                  </a:cxn>
                  <a:cxn ang="0">
                    <a:pos x="27" y="154"/>
                  </a:cxn>
                  <a:cxn ang="0">
                    <a:pos x="16" y="161"/>
                  </a:cxn>
                  <a:cxn ang="0">
                    <a:pos x="7" y="173"/>
                  </a:cxn>
                  <a:cxn ang="0">
                    <a:pos x="5" y="184"/>
                  </a:cxn>
                  <a:cxn ang="0">
                    <a:pos x="11" y="195"/>
                  </a:cxn>
                  <a:cxn ang="0">
                    <a:pos x="23" y="202"/>
                  </a:cxn>
                  <a:cxn ang="0">
                    <a:pos x="34" y="208"/>
                  </a:cxn>
                  <a:cxn ang="0">
                    <a:pos x="45" y="208"/>
                  </a:cxn>
                  <a:cxn ang="0">
                    <a:pos x="57" y="203"/>
                  </a:cxn>
                  <a:cxn ang="0">
                    <a:pos x="68" y="202"/>
                  </a:cxn>
                  <a:cxn ang="0">
                    <a:pos x="83" y="195"/>
                  </a:cxn>
                  <a:cxn ang="0">
                    <a:pos x="94" y="189"/>
                  </a:cxn>
                  <a:cxn ang="0">
                    <a:pos x="104" y="180"/>
                  </a:cxn>
                  <a:cxn ang="0">
                    <a:pos x="112" y="170"/>
                  </a:cxn>
                  <a:cxn ang="0">
                    <a:pos x="123" y="161"/>
                  </a:cxn>
                  <a:cxn ang="0">
                    <a:pos x="133" y="154"/>
                  </a:cxn>
                  <a:cxn ang="0">
                    <a:pos x="148" y="118"/>
                  </a:cxn>
                  <a:cxn ang="0">
                    <a:pos x="152" y="69"/>
                  </a:cxn>
                </a:cxnLst>
                <a:rect l="0" t="0" r="r" b="b"/>
                <a:pathLst>
                  <a:path w="152" h="208">
                    <a:moveTo>
                      <a:pt x="152" y="69"/>
                    </a:moveTo>
                    <a:lnTo>
                      <a:pt x="116" y="48"/>
                    </a:lnTo>
                    <a:lnTo>
                      <a:pt x="112" y="43"/>
                    </a:lnTo>
                    <a:lnTo>
                      <a:pt x="107" y="39"/>
                    </a:lnTo>
                    <a:lnTo>
                      <a:pt x="104" y="33"/>
                    </a:lnTo>
                    <a:lnTo>
                      <a:pt x="100" y="28"/>
                    </a:lnTo>
                    <a:lnTo>
                      <a:pt x="97" y="22"/>
                    </a:lnTo>
                    <a:lnTo>
                      <a:pt x="90" y="17"/>
                    </a:lnTo>
                    <a:lnTo>
                      <a:pt x="86" y="11"/>
                    </a:lnTo>
                    <a:lnTo>
                      <a:pt x="81" y="10"/>
                    </a:lnTo>
                    <a:lnTo>
                      <a:pt x="75" y="6"/>
                    </a:lnTo>
                    <a:lnTo>
                      <a:pt x="70" y="2"/>
                    </a:lnTo>
                    <a:lnTo>
                      <a:pt x="64" y="0"/>
                    </a:lnTo>
                    <a:lnTo>
                      <a:pt x="57" y="0"/>
                    </a:lnTo>
                    <a:lnTo>
                      <a:pt x="52" y="2"/>
                    </a:lnTo>
                    <a:lnTo>
                      <a:pt x="45" y="6"/>
                    </a:lnTo>
                    <a:lnTo>
                      <a:pt x="41" y="10"/>
                    </a:lnTo>
                    <a:lnTo>
                      <a:pt x="38" y="15"/>
                    </a:lnTo>
                    <a:lnTo>
                      <a:pt x="34" y="21"/>
                    </a:lnTo>
                    <a:lnTo>
                      <a:pt x="34" y="26"/>
                    </a:lnTo>
                    <a:lnTo>
                      <a:pt x="37" y="32"/>
                    </a:lnTo>
                    <a:lnTo>
                      <a:pt x="38" y="37"/>
                    </a:lnTo>
                    <a:lnTo>
                      <a:pt x="42" y="43"/>
                    </a:lnTo>
                    <a:lnTo>
                      <a:pt x="49" y="44"/>
                    </a:lnTo>
                    <a:lnTo>
                      <a:pt x="55" y="48"/>
                    </a:lnTo>
                    <a:lnTo>
                      <a:pt x="60" y="52"/>
                    </a:lnTo>
                    <a:lnTo>
                      <a:pt x="66" y="58"/>
                    </a:lnTo>
                    <a:lnTo>
                      <a:pt x="71" y="63"/>
                    </a:lnTo>
                    <a:lnTo>
                      <a:pt x="75" y="69"/>
                    </a:lnTo>
                    <a:lnTo>
                      <a:pt x="75" y="74"/>
                    </a:lnTo>
                    <a:lnTo>
                      <a:pt x="70" y="76"/>
                    </a:lnTo>
                    <a:lnTo>
                      <a:pt x="64" y="77"/>
                    </a:lnTo>
                    <a:lnTo>
                      <a:pt x="57" y="76"/>
                    </a:lnTo>
                    <a:lnTo>
                      <a:pt x="52" y="74"/>
                    </a:lnTo>
                    <a:lnTo>
                      <a:pt x="45" y="73"/>
                    </a:lnTo>
                    <a:lnTo>
                      <a:pt x="41" y="73"/>
                    </a:lnTo>
                    <a:lnTo>
                      <a:pt x="34" y="73"/>
                    </a:lnTo>
                    <a:lnTo>
                      <a:pt x="29" y="73"/>
                    </a:lnTo>
                    <a:lnTo>
                      <a:pt x="23" y="73"/>
                    </a:lnTo>
                    <a:lnTo>
                      <a:pt x="16" y="74"/>
                    </a:lnTo>
                    <a:lnTo>
                      <a:pt x="8" y="76"/>
                    </a:lnTo>
                    <a:lnTo>
                      <a:pt x="4" y="80"/>
                    </a:lnTo>
                    <a:lnTo>
                      <a:pt x="1" y="85"/>
                    </a:lnTo>
                    <a:lnTo>
                      <a:pt x="0" y="91"/>
                    </a:lnTo>
                    <a:lnTo>
                      <a:pt x="0" y="98"/>
                    </a:lnTo>
                    <a:lnTo>
                      <a:pt x="1" y="103"/>
                    </a:lnTo>
                    <a:lnTo>
                      <a:pt x="5" y="110"/>
                    </a:lnTo>
                    <a:lnTo>
                      <a:pt x="11" y="111"/>
                    </a:lnTo>
                    <a:lnTo>
                      <a:pt x="16" y="113"/>
                    </a:lnTo>
                    <a:lnTo>
                      <a:pt x="22" y="115"/>
                    </a:lnTo>
                    <a:lnTo>
                      <a:pt x="27" y="118"/>
                    </a:lnTo>
                    <a:lnTo>
                      <a:pt x="33" y="118"/>
                    </a:lnTo>
                    <a:lnTo>
                      <a:pt x="38" y="122"/>
                    </a:lnTo>
                    <a:lnTo>
                      <a:pt x="44" y="122"/>
                    </a:lnTo>
                    <a:lnTo>
                      <a:pt x="49" y="122"/>
                    </a:lnTo>
                    <a:lnTo>
                      <a:pt x="55" y="124"/>
                    </a:lnTo>
                    <a:lnTo>
                      <a:pt x="60" y="126"/>
                    </a:lnTo>
                    <a:lnTo>
                      <a:pt x="66" y="128"/>
                    </a:lnTo>
                    <a:lnTo>
                      <a:pt x="71" y="129"/>
                    </a:lnTo>
                    <a:lnTo>
                      <a:pt x="74" y="136"/>
                    </a:lnTo>
                    <a:lnTo>
                      <a:pt x="74" y="140"/>
                    </a:lnTo>
                    <a:lnTo>
                      <a:pt x="68" y="144"/>
                    </a:lnTo>
                    <a:lnTo>
                      <a:pt x="60" y="147"/>
                    </a:lnTo>
                    <a:lnTo>
                      <a:pt x="53" y="150"/>
                    </a:lnTo>
                    <a:lnTo>
                      <a:pt x="48" y="150"/>
                    </a:lnTo>
                    <a:lnTo>
                      <a:pt x="42" y="152"/>
                    </a:lnTo>
                    <a:lnTo>
                      <a:pt x="34" y="152"/>
                    </a:lnTo>
                    <a:lnTo>
                      <a:pt x="27" y="154"/>
                    </a:lnTo>
                    <a:lnTo>
                      <a:pt x="22" y="159"/>
                    </a:lnTo>
                    <a:lnTo>
                      <a:pt x="16" y="161"/>
                    </a:lnTo>
                    <a:lnTo>
                      <a:pt x="12" y="166"/>
                    </a:lnTo>
                    <a:lnTo>
                      <a:pt x="7" y="173"/>
                    </a:lnTo>
                    <a:lnTo>
                      <a:pt x="5" y="178"/>
                    </a:lnTo>
                    <a:lnTo>
                      <a:pt x="5" y="184"/>
                    </a:lnTo>
                    <a:lnTo>
                      <a:pt x="7" y="189"/>
                    </a:lnTo>
                    <a:lnTo>
                      <a:pt x="11" y="195"/>
                    </a:lnTo>
                    <a:lnTo>
                      <a:pt x="16" y="198"/>
                    </a:lnTo>
                    <a:lnTo>
                      <a:pt x="23" y="202"/>
                    </a:lnTo>
                    <a:lnTo>
                      <a:pt x="29" y="206"/>
                    </a:lnTo>
                    <a:lnTo>
                      <a:pt x="34" y="208"/>
                    </a:lnTo>
                    <a:lnTo>
                      <a:pt x="41" y="208"/>
                    </a:lnTo>
                    <a:lnTo>
                      <a:pt x="45" y="208"/>
                    </a:lnTo>
                    <a:lnTo>
                      <a:pt x="53" y="208"/>
                    </a:lnTo>
                    <a:lnTo>
                      <a:pt x="57" y="203"/>
                    </a:lnTo>
                    <a:lnTo>
                      <a:pt x="63" y="203"/>
                    </a:lnTo>
                    <a:lnTo>
                      <a:pt x="68" y="202"/>
                    </a:lnTo>
                    <a:lnTo>
                      <a:pt x="75" y="198"/>
                    </a:lnTo>
                    <a:lnTo>
                      <a:pt x="83" y="195"/>
                    </a:lnTo>
                    <a:lnTo>
                      <a:pt x="89" y="192"/>
                    </a:lnTo>
                    <a:lnTo>
                      <a:pt x="94" y="189"/>
                    </a:lnTo>
                    <a:lnTo>
                      <a:pt x="100" y="185"/>
                    </a:lnTo>
                    <a:lnTo>
                      <a:pt x="104" y="180"/>
                    </a:lnTo>
                    <a:lnTo>
                      <a:pt x="108" y="176"/>
                    </a:lnTo>
                    <a:lnTo>
                      <a:pt x="112" y="170"/>
                    </a:lnTo>
                    <a:lnTo>
                      <a:pt x="120" y="166"/>
                    </a:lnTo>
                    <a:lnTo>
                      <a:pt x="123" y="161"/>
                    </a:lnTo>
                    <a:lnTo>
                      <a:pt x="129" y="159"/>
                    </a:lnTo>
                    <a:lnTo>
                      <a:pt x="133" y="154"/>
                    </a:lnTo>
                    <a:lnTo>
                      <a:pt x="134" y="148"/>
                    </a:lnTo>
                    <a:lnTo>
                      <a:pt x="148" y="118"/>
                    </a:lnTo>
                    <a:lnTo>
                      <a:pt x="148" y="85"/>
                    </a:lnTo>
                    <a:lnTo>
                      <a:pt x="152"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6" name="Freeform 40"/>
              <p:cNvSpPr>
                <a:spLocks/>
              </p:cNvSpPr>
              <p:nvPr/>
            </p:nvSpPr>
            <p:spPr bwMode="auto">
              <a:xfrm>
                <a:off x="4667" y="2202"/>
                <a:ext cx="121" cy="199"/>
              </a:xfrm>
              <a:custGeom>
                <a:avLst/>
                <a:gdLst/>
                <a:ahLst/>
                <a:cxnLst>
                  <a:cxn ang="0">
                    <a:pos x="55" y="5"/>
                  </a:cxn>
                  <a:cxn ang="0">
                    <a:pos x="113" y="27"/>
                  </a:cxn>
                  <a:cxn ang="0">
                    <a:pos x="80" y="131"/>
                  </a:cxn>
                  <a:cxn ang="0">
                    <a:pos x="54" y="231"/>
                  </a:cxn>
                  <a:cxn ang="0">
                    <a:pos x="98" y="285"/>
                  </a:cxn>
                  <a:cxn ang="0">
                    <a:pos x="114" y="281"/>
                  </a:cxn>
                  <a:cxn ang="0">
                    <a:pos x="122" y="264"/>
                  </a:cxn>
                  <a:cxn ang="0">
                    <a:pos x="124" y="248"/>
                  </a:cxn>
                  <a:cxn ang="0">
                    <a:pos x="122" y="227"/>
                  </a:cxn>
                  <a:cxn ang="0">
                    <a:pos x="132" y="211"/>
                  </a:cxn>
                  <a:cxn ang="0">
                    <a:pos x="144" y="196"/>
                  </a:cxn>
                  <a:cxn ang="0">
                    <a:pos x="159" y="181"/>
                  </a:cxn>
                  <a:cxn ang="0">
                    <a:pos x="177" y="177"/>
                  </a:cxn>
                  <a:cxn ang="0">
                    <a:pos x="187" y="192"/>
                  </a:cxn>
                  <a:cxn ang="0">
                    <a:pos x="181" y="211"/>
                  </a:cxn>
                  <a:cxn ang="0">
                    <a:pos x="172" y="226"/>
                  </a:cxn>
                  <a:cxn ang="0">
                    <a:pos x="161" y="242"/>
                  </a:cxn>
                  <a:cxn ang="0">
                    <a:pos x="158" y="259"/>
                  </a:cxn>
                  <a:cxn ang="0">
                    <a:pos x="176" y="257"/>
                  </a:cxn>
                  <a:cxn ang="0">
                    <a:pos x="192" y="242"/>
                  </a:cxn>
                  <a:cxn ang="0">
                    <a:pos x="213" y="234"/>
                  </a:cxn>
                  <a:cxn ang="0">
                    <a:pos x="232" y="237"/>
                  </a:cxn>
                  <a:cxn ang="0">
                    <a:pos x="243" y="255"/>
                  </a:cxn>
                  <a:cxn ang="0">
                    <a:pos x="243" y="274"/>
                  </a:cxn>
                  <a:cxn ang="0">
                    <a:pos x="235" y="290"/>
                  </a:cxn>
                  <a:cxn ang="0">
                    <a:pos x="217" y="305"/>
                  </a:cxn>
                  <a:cxn ang="0">
                    <a:pos x="195" y="311"/>
                  </a:cxn>
                  <a:cxn ang="0">
                    <a:pos x="174" y="311"/>
                  </a:cxn>
                  <a:cxn ang="0">
                    <a:pos x="159" y="318"/>
                  </a:cxn>
                  <a:cxn ang="0">
                    <a:pos x="161" y="337"/>
                  </a:cxn>
                  <a:cxn ang="0">
                    <a:pos x="180" y="348"/>
                  </a:cxn>
                  <a:cxn ang="0">
                    <a:pos x="196" y="360"/>
                  </a:cxn>
                  <a:cxn ang="0">
                    <a:pos x="202" y="379"/>
                  </a:cxn>
                  <a:cxn ang="0">
                    <a:pos x="195" y="394"/>
                  </a:cxn>
                  <a:cxn ang="0">
                    <a:pos x="176" y="397"/>
                  </a:cxn>
                  <a:cxn ang="0">
                    <a:pos x="155" y="396"/>
                  </a:cxn>
                  <a:cxn ang="0">
                    <a:pos x="137" y="386"/>
                  </a:cxn>
                  <a:cxn ang="0">
                    <a:pos x="124" y="370"/>
                  </a:cxn>
                  <a:cxn ang="0">
                    <a:pos x="117" y="353"/>
                  </a:cxn>
                  <a:cxn ang="0">
                    <a:pos x="106" y="338"/>
                  </a:cxn>
                  <a:cxn ang="0">
                    <a:pos x="21" y="274"/>
                  </a:cxn>
                  <a:cxn ang="0">
                    <a:pos x="0" y="142"/>
                  </a:cxn>
                </a:cxnLst>
                <a:rect l="0" t="0" r="r" b="b"/>
                <a:pathLst>
                  <a:path w="243" h="397">
                    <a:moveTo>
                      <a:pt x="13" y="74"/>
                    </a:moveTo>
                    <a:lnTo>
                      <a:pt x="29" y="27"/>
                    </a:lnTo>
                    <a:lnTo>
                      <a:pt x="55" y="5"/>
                    </a:lnTo>
                    <a:lnTo>
                      <a:pt x="81" y="0"/>
                    </a:lnTo>
                    <a:lnTo>
                      <a:pt x="102" y="5"/>
                    </a:lnTo>
                    <a:lnTo>
                      <a:pt x="113" y="27"/>
                    </a:lnTo>
                    <a:lnTo>
                      <a:pt x="109" y="64"/>
                    </a:lnTo>
                    <a:lnTo>
                      <a:pt x="96" y="97"/>
                    </a:lnTo>
                    <a:lnTo>
                      <a:pt x="80" y="131"/>
                    </a:lnTo>
                    <a:lnTo>
                      <a:pt x="61" y="164"/>
                    </a:lnTo>
                    <a:lnTo>
                      <a:pt x="55" y="200"/>
                    </a:lnTo>
                    <a:lnTo>
                      <a:pt x="54" y="231"/>
                    </a:lnTo>
                    <a:lnTo>
                      <a:pt x="61" y="263"/>
                    </a:lnTo>
                    <a:lnTo>
                      <a:pt x="76" y="279"/>
                    </a:lnTo>
                    <a:lnTo>
                      <a:pt x="98" y="285"/>
                    </a:lnTo>
                    <a:lnTo>
                      <a:pt x="103" y="289"/>
                    </a:lnTo>
                    <a:lnTo>
                      <a:pt x="109" y="286"/>
                    </a:lnTo>
                    <a:lnTo>
                      <a:pt x="114" y="281"/>
                    </a:lnTo>
                    <a:lnTo>
                      <a:pt x="121" y="278"/>
                    </a:lnTo>
                    <a:lnTo>
                      <a:pt x="122" y="271"/>
                    </a:lnTo>
                    <a:lnTo>
                      <a:pt x="122" y="264"/>
                    </a:lnTo>
                    <a:lnTo>
                      <a:pt x="122" y="259"/>
                    </a:lnTo>
                    <a:lnTo>
                      <a:pt x="124" y="253"/>
                    </a:lnTo>
                    <a:lnTo>
                      <a:pt x="124" y="248"/>
                    </a:lnTo>
                    <a:lnTo>
                      <a:pt x="124" y="242"/>
                    </a:lnTo>
                    <a:lnTo>
                      <a:pt x="122" y="234"/>
                    </a:lnTo>
                    <a:lnTo>
                      <a:pt x="122" y="227"/>
                    </a:lnTo>
                    <a:lnTo>
                      <a:pt x="124" y="222"/>
                    </a:lnTo>
                    <a:lnTo>
                      <a:pt x="125" y="216"/>
                    </a:lnTo>
                    <a:lnTo>
                      <a:pt x="132" y="211"/>
                    </a:lnTo>
                    <a:lnTo>
                      <a:pt x="135" y="205"/>
                    </a:lnTo>
                    <a:lnTo>
                      <a:pt x="139" y="200"/>
                    </a:lnTo>
                    <a:lnTo>
                      <a:pt x="144" y="196"/>
                    </a:lnTo>
                    <a:lnTo>
                      <a:pt x="148" y="190"/>
                    </a:lnTo>
                    <a:lnTo>
                      <a:pt x="154" y="185"/>
                    </a:lnTo>
                    <a:lnTo>
                      <a:pt x="159" y="181"/>
                    </a:lnTo>
                    <a:lnTo>
                      <a:pt x="165" y="179"/>
                    </a:lnTo>
                    <a:lnTo>
                      <a:pt x="172" y="177"/>
                    </a:lnTo>
                    <a:lnTo>
                      <a:pt x="177" y="177"/>
                    </a:lnTo>
                    <a:lnTo>
                      <a:pt x="184" y="181"/>
                    </a:lnTo>
                    <a:lnTo>
                      <a:pt x="185" y="186"/>
                    </a:lnTo>
                    <a:lnTo>
                      <a:pt x="187" y="192"/>
                    </a:lnTo>
                    <a:lnTo>
                      <a:pt x="185" y="197"/>
                    </a:lnTo>
                    <a:lnTo>
                      <a:pt x="184" y="205"/>
                    </a:lnTo>
                    <a:lnTo>
                      <a:pt x="181" y="211"/>
                    </a:lnTo>
                    <a:lnTo>
                      <a:pt x="180" y="216"/>
                    </a:lnTo>
                    <a:lnTo>
                      <a:pt x="177" y="222"/>
                    </a:lnTo>
                    <a:lnTo>
                      <a:pt x="172" y="226"/>
                    </a:lnTo>
                    <a:lnTo>
                      <a:pt x="166" y="231"/>
                    </a:lnTo>
                    <a:lnTo>
                      <a:pt x="163" y="237"/>
                    </a:lnTo>
                    <a:lnTo>
                      <a:pt x="161" y="242"/>
                    </a:lnTo>
                    <a:lnTo>
                      <a:pt x="158" y="248"/>
                    </a:lnTo>
                    <a:lnTo>
                      <a:pt x="158" y="253"/>
                    </a:lnTo>
                    <a:lnTo>
                      <a:pt x="158" y="259"/>
                    </a:lnTo>
                    <a:lnTo>
                      <a:pt x="163" y="263"/>
                    </a:lnTo>
                    <a:lnTo>
                      <a:pt x="169" y="260"/>
                    </a:lnTo>
                    <a:lnTo>
                      <a:pt x="176" y="257"/>
                    </a:lnTo>
                    <a:lnTo>
                      <a:pt x="184" y="252"/>
                    </a:lnTo>
                    <a:lnTo>
                      <a:pt x="187" y="245"/>
                    </a:lnTo>
                    <a:lnTo>
                      <a:pt x="192" y="242"/>
                    </a:lnTo>
                    <a:lnTo>
                      <a:pt x="198" y="238"/>
                    </a:lnTo>
                    <a:lnTo>
                      <a:pt x="206" y="234"/>
                    </a:lnTo>
                    <a:lnTo>
                      <a:pt x="213" y="234"/>
                    </a:lnTo>
                    <a:lnTo>
                      <a:pt x="218" y="234"/>
                    </a:lnTo>
                    <a:lnTo>
                      <a:pt x="226" y="237"/>
                    </a:lnTo>
                    <a:lnTo>
                      <a:pt x="232" y="237"/>
                    </a:lnTo>
                    <a:lnTo>
                      <a:pt x="235" y="242"/>
                    </a:lnTo>
                    <a:lnTo>
                      <a:pt x="239" y="248"/>
                    </a:lnTo>
                    <a:lnTo>
                      <a:pt x="243" y="255"/>
                    </a:lnTo>
                    <a:lnTo>
                      <a:pt x="243" y="260"/>
                    </a:lnTo>
                    <a:lnTo>
                      <a:pt x="243" y="266"/>
                    </a:lnTo>
                    <a:lnTo>
                      <a:pt x="243" y="274"/>
                    </a:lnTo>
                    <a:lnTo>
                      <a:pt x="243" y="279"/>
                    </a:lnTo>
                    <a:lnTo>
                      <a:pt x="237" y="285"/>
                    </a:lnTo>
                    <a:lnTo>
                      <a:pt x="235" y="290"/>
                    </a:lnTo>
                    <a:lnTo>
                      <a:pt x="228" y="296"/>
                    </a:lnTo>
                    <a:lnTo>
                      <a:pt x="224" y="301"/>
                    </a:lnTo>
                    <a:lnTo>
                      <a:pt x="217" y="305"/>
                    </a:lnTo>
                    <a:lnTo>
                      <a:pt x="209" y="307"/>
                    </a:lnTo>
                    <a:lnTo>
                      <a:pt x="202" y="308"/>
                    </a:lnTo>
                    <a:lnTo>
                      <a:pt x="195" y="311"/>
                    </a:lnTo>
                    <a:lnTo>
                      <a:pt x="188" y="311"/>
                    </a:lnTo>
                    <a:lnTo>
                      <a:pt x="180" y="311"/>
                    </a:lnTo>
                    <a:lnTo>
                      <a:pt x="174" y="311"/>
                    </a:lnTo>
                    <a:lnTo>
                      <a:pt x="169" y="311"/>
                    </a:lnTo>
                    <a:lnTo>
                      <a:pt x="163" y="312"/>
                    </a:lnTo>
                    <a:lnTo>
                      <a:pt x="159" y="318"/>
                    </a:lnTo>
                    <a:lnTo>
                      <a:pt x="159" y="323"/>
                    </a:lnTo>
                    <a:lnTo>
                      <a:pt x="159" y="329"/>
                    </a:lnTo>
                    <a:lnTo>
                      <a:pt x="161" y="337"/>
                    </a:lnTo>
                    <a:lnTo>
                      <a:pt x="169" y="340"/>
                    </a:lnTo>
                    <a:lnTo>
                      <a:pt x="174" y="345"/>
                    </a:lnTo>
                    <a:lnTo>
                      <a:pt x="180" y="348"/>
                    </a:lnTo>
                    <a:lnTo>
                      <a:pt x="187" y="352"/>
                    </a:lnTo>
                    <a:lnTo>
                      <a:pt x="192" y="355"/>
                    </a:lnTo>
                    <a:lnTo>
                      <a:pt x="196" y="360"/>
                    </a:lnTo>
                    <a:lnTo>
                      <a:pt x="200" y="368"/>
                    </a:lnTo>
                    <a:lnTo>
                      <a:pt x="202" y="374"/>
                    </a:lnTo>
                    <a:lnTo>
                      <a:pt x="202" y="379"/>
                    </a:lnTo>
                    <a:lnTo>
                      <a:pt x="202" y="385"/>
                    </a:lnTo>
                    <a:lnTo>
                      <a:pt x="200" y="390"/>
                    </a:lnTo>
                    <a:lnTo>
                      <a:pt x="195" y="394"/>
                    </a:lnTo>
                    <a:lnTo>
                      <a:pt x="187" y="397"/>
                    </a:lnTo>
                    <a:lnTo>
                      <a:pt x="181" y="397"/>
                    </a:lnTo>
                    <a:lnTo>
                      <a:pt x="176" y="397"/>
                    </a:lnTo>
                    <a:lnTo>
                      <a:pt x="170" y="397"/>
                    </a:lnTo>
                    <a:lnTo>
                      <a:pt x="165" y="397"/>
                    </a:lnTo>
                    <a:lnTo>
                      <a:pt x="155" y="396"/>
                    </a:lnTo>
                    <a:lnTo>
                      <a:pt x="150" y="396"/>
                    </a:lnTo>
                    <a:lnTo>
                      <a:pt x="144" y="392"/>
                    </a:lnTo>
                    <a:lnTo>
                      <a:pt x="137" y="386"/>
                    </a:lnTo>
                    <a:lnTo>
                      <a:pt x="135" y="381"/>
                    </a:lnTo>
                    <a:lnTo>
                      <a:pt x="132" y="375"/>
                    </a:lnTo>
                    <a:lnTo>
                      <a:pt x="124" y="370"/>
                    </a:lnTo>
                    <a:lnTo>
                      <a:pt x="124" y="364"/>
                    </a:lnTo>
                    <a:lnTo>
                      <a:pt x="121" y="359"/>
                    </a:lnTo>
                    <a:lnTo>
                      <a:pt x="117" y="353"/>
                    </a:lnTo>
                    <a:lnTo>
                      <a:pt x="114" y="348"/>
                    </a:lnTo>
                    <a:lnTo>
                      <a:pt x="109" y="344"/>
                    </a:lnTo>
                    <a:lnTo>
                      <a:pt x="106" y="338"/>
                    </a:lnTo>
                    <a:lnTo>
                      <a:pt x="80" y="329"/>
                    </a:lnTo>
                    <a:lnTo>
                      <a:pt x="44" y="303"/>
                    </a:lnTo>
                    <a:lnTo>
                      <a:pt x="21" y="274"/>
                    </a:lnTo>
                    <a:lnTo>
                      <a:pt x="6" y="237"/>
                    </a:lnTo>
                    <a:lnTo>
                      <a:pt x="0" y="194"/>
                    </a:lnTo>
                    <a:lnTo>
                      <a:pt x="0" y="142"/>
                    </a:lnTo>
                    <a:lnTo>
                      <a:pt x="7" y="100"/>
                    </a:lnTo>
                    <a:lnTo>
                      <a:pt x="13"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0" name="Freeform 44"/>
              <p:cNvSpPr>
                <a:spLocks/>
              </p:cNvSpPr>
              <p:nvPr/>
            </p:nvSpPr>
            <p:spPr bwMode="auto">
              <a:xfrm>
                <a:off x="4309" y="2271"/>
                <a:ext cx="128" cy="157"/>
              </a:xfrm>
              <a:custGeom>
                <a:avLst/>
                <a:gdLst/>
                <a:ahLst/>
                <a:cxnLst>
                  <a:cxn ang="0">
                    <a:pos x="0" y="4"/>
                  </a:cxn>
                  <a:cxn ang="0">
                    <a:pos x="3" y="75"/>
                  </a:cxn>
                  <a:cxn ang="0">
                    <a:pos x="152" y="74"/>
                  </a:cxn>
                  <a:cxn ang="0">
                    <a:pos x="125" y="111"/>
                  </a:cxn>
                  <a:cxn ang="0">
                    <a:pos x="107" y="144"/>
                  </a:cxn>
                  <a:cxn ang="0">
                    <a:pos x="82" y="189"/>
                  </a:cxn>
                  <a:cxn ang="0">
                    <a:pos x="71" y="222"/>
                  </a:cxn>
                  <a:cxn ang="0">
                    <a:pos x="60" y="259"/>
                  </a:cxn>
                  <a:cxn ang="0">
                    <a:pos x="55" y="289"/>
                  </a:cxn>
                  <a:cxn ang="0">
                    <a:pos x="49" y="315"/>
                  </a:cxn>
                  <a:cxn ang="0">
                    <a:pos x="136" y="311"/>
                  </a:cxn>
                  <a:cxn ang="0">
                    <a:pos x="141" y="278"/>
                  </a:cxn>
                  <a:cxn ang="0">
                    <a:pos x="151" y="230"/>
                  </a:cxn>
                  <a:cxn ang="0">
                    <a:pos x="163" y="185"/>
                  </a:cxn>
                  <a:cxn ang="0">
                    <a:pos x="182" y="142"/>
                  </a:cxn>
                  <a:cxn ang="0">
                    <a:pos x="212" y="107"/>
                  </a:cxn>
                  <a:cxn ang="0">
                    <a:pos x="234" y="75"/>
                  </a:cxn>
                  <a:cxn ang="0">
                    <a:pos x="256" y="60"/>
                  </a:cxn>
                  <a:cxn ang="0">
                    <a:pos x="252" y="0"/>
                  </a:cxn>
                  <a:cxn ang="0">
                    <a:pos x="8" y="4"/>
                  </a:cxn>
                  <a:cxn ang="0">
                    <a:pos x="0" y="4"/>
                  </a:cxn>
                </a:cxnLst>
                <a:rect l="0" t="0" r="r" b="b"/>
                <a:pathLst>
                  <a:path w="256" h="315">
                    <a:moveTo>
                      <a:pt x="0" y="4"/>
                    </a:moveTo>
                    <a:lnTo>
                      <a:pt x="3" y="75"/>
                    </a:lnTo>
                    <a:lnTo>
                      <a:pt x="152" y="74"/>
                    </a:lnTo>
                    <a:lnTo>
                      <a:pt x="125" y="111"/>
                    </a:lnTo>
                    <a:lnTo>
                      <a:pt x="107" y="144"/>
                    </a:lnTo>
                    <a:lnTo>
                      <a:pt x="82" y="189"/>
                    </a:lnTo>
                    <a:lnTo>
                      <a:pt x="71" y="222"/>
                    </a:lnTo>
                    <a:lnTo>
                      <a:pt x="60" y="259"/>
                    </a:lnTo>
                    <a:lnTo>
                      <a:pt x="55" y="289"/>
                    </a:lnTo>
                    <a:lnTo>
                      <a:pt x="49" y="315"/>
                    </a:lnTo>
                    <a:lnTo>
                      <a:pt x="136" y="311"/>
                    </a:lnTo>
                    <a:lnTo>
                      <a:pt x="141" y="278"/>
                    </a:lnTo>
                    <a:lnTo>
                      <a:pt x="151" y="230"/>
                    </a:lnTo>
                    <a:lnTo>
                      <a:pt x="163" y="185"/>
                    </a:lnTo>
                    <a:lnTo>
                      <a:pt x="182" y="142"/>
                    </a:lnTo>
                    <a:lnTo>
                      <a:pt x="212" y="107"/>
                    </a:lnTo>
                    <a:lnTo>
                      <a:pt x="234" y="75"/>
                    </a:lnTo>
                    <a:lnTo>
                      <a:pt x="256" y="60"/>
                    </a:lnTo>
                    <a:lnTo>
                      <a:pt x="252" y="0"/>
                    </a:lnTo>
                    <a:lnTo>
                      <a:pt x="8" y="4"/>
                    </a:lnTo>
                    <a:lnTo>
                      <a:pt x="0" y="4"/>
                    </a:lnTo>
                    <a:close/>
                  </a:path>
                </a:pathLst>
              </a:custGeom>
              <a:solidFill>
                <a:srgbClr val="FF0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47"/>
              <p:cNvGrpSpPr>
                <a:grpSpLocks/>
              </p:cNvGrpSpPr>
              <p:nvPr/>
            </p:nvGrpSpPr>
            <p:grpSpPr bwMode="auto">
              <a:xfrm>
                <a:off x="4795" y="2240"/>
                <a:ext cx="129" cy="159"/>
                <a:chOff x="4795" y="2240"/>
                <a:chExt cx="129" cy="159"/>
              </a:xfrm>
            </p:grpSpPr>
            <p:sp>
              <p:nvSpPr>
                <p:cNvPr id="14381" name="Freeform 45"/>
                <p:cNvSpPr>
                  <a:spLocks/>
                </p:cNvSpPr>
                <p:nvPr/>
              </p:nvSpPr>
              <p:spPr bwMode="auto">
                <a:xfrm>
                  <a:off x="4799" y="2268"/>
                  <a:ext cx="125" cy="131"/>
                </a:xfrm>
                <a:custGeom>
                  <a:avLst/>
                  <a:gdLst/>
                  <a:ahLst/>
                  <a:cxnLst>
                    <a:cxn ang="0">
                      <a:pos x="159" y="64"/>
                    </a:cxn>
                    <a:cxn ang="0">
                      <a:pos x="149" y="86"/>
                    </a:cxn>
                    <a:cxn ang="0">
                      <a:pos x="133" y="100"/>
                    </a:cxn>
                    <a:cxn ang="0">
                      <a:pos x="111" y="104"/>
                    </a:cxn>
                    <a:cxn ang="0">
                      <a:pos x="89" y="97"/>
                    </a:cxn>
                    <a:cxn ang="0">
                      <a:pos x="111" y="118"/>
                    </a:cxn>
                    <a:cxn ang="0">
                      <a:pos x="138" y="129"/>
                    </a:cxn>
                    <a:cxn ang="0">
                      <a:pos x="164" y="126"/>
                    </a:cxn>
                    <a:cxn ang="0">
                      <a:pos x="160" y="168"/>
                    </a:cxn>
                    <a:cxn ang="0">
                      <a:pos x="149" y="192"/>
                    </a:cxn>
                    <a:cxn ang="0">
                      <a:pos x="134" y="207"/>
                    </a:cxn>
                    <a:cxn ang="0">
                      <a:pos x="120" y="212"/>
                    </a:cxn>
                    <a:cxn ang="0">
                      <a:pos x="100" y="205"/>
                    </a:cxn>
                    <a:cxn ang="0">
                      <a:pos x="90" y="200"/>
                    </a:cxn>
                    <a:cxn ang="0">
                      <a:pos x="81" y="175"/>
                    </a:cxn>
                    <a:cxn ang="0">
                      <a:pos x="0" y="189"/>
                    </a:cxn>
                    <a:cxn ang="0">
                      <a:pos x="11" y="212"/>
                    </a:cxn>
                    <a:cxn ang="0">
                      <a:pos x="23" y="231"/>
                    </a:cxn>
                    <a:cxn ang="0">
                      <a:pos x="42" y="246"/>
                    </a:cxn>
                    <a:cxn ang="0">
                      <a:pos x="68" y="257"/>
                    </a:cxn>
                    <a:cxn ang="0">
                      <a:pos x="94" y="263"/>
                    </a:cxn>
                    <a:cxn ang="0">
                      <a:pos x="129" y="263"/>
                    </a:cxn>
                    <a:cxn ang="0">
                      <a:pos x="159" y="259"/>
                    </a:cxn>
                    <a:cxn ang="0">
                      <a:pos x="183" y="246"/>
                    </a:cxn>
                    <a:cxn ang="0">
                      <a:pos x="208" y="231"/>
                    </a:cxn>
                    <a:cxn ang="0">
                      <a:pos x="226" y="208"/>
                    </a:cxn>
                    <a:cxn ang="0">
                      <a:pos x="241" y="175"/>
                    </a:cxn>
                    <a:cxn ang="0">
                      <a:pos x="248" y="133"/>
                    </a:cxn>
                    <a:cxn ang="0">
                      <a:pos x="249" y="89"/>
                    </a:cxn>
                    <a:cxn ang="0">
                      <a:pos x="244" y="55"/>
                    </a:cxn>
                    <a:cxn ang="0">
                      <a:pos x="241" y="26"/>
                    </a:cxn>
                    <a:cxn ang="0">
                      <a:pos x="226" y="0"/>
                    </a:cxn>
                    <a:cxn ang="0">
                      <a:pos x="159" y="64"/>
                    </a:cxn>
                  </a:cxnLst>
                  <a:rect l="0" t="0" r="r" b="b"/>
                  <a:pathLst>
                    <a:path w="249" h="263">
                      <a:moveTo>
                        <a:pt x="159" y="64"/>
                      </a:moveTo>
                      <a:lnTo>
                        <a:pt x="149" y="86"/>
                      </a:lnTo>
                      <a:lnTo>
                        <a:pt x="133" y="100"/>
                      </a:lnTo>
                      <a:lnTo>
                        <a:pt x="111" y="104"/>
                      </a:lnTo>
                      <a:lnTo>
                        <a:pt x="89" y="97"/>
                      </a:lnTo>
                      <a:lnTo>
                        <a:pt x="111" y="118"/>
                      </a:lnTo>
                      <a:lnTo>
                        <a:pt x="138" y="129"/>
                      </a:lnTo>
                      <a:lnTo>
                        <a:pt x="164" y="126"/>
                      </a:lnTo>
                      <a:lnTo>
                        <a:pt x="160" y="168"/>
                      </a:lnTo>
                      <a:lnTo>
                        <a:pt x="149" y="192"/>
                      </a:lnTo>
                      <a:lnTo>
                        <a:pt x="134" y="207"/>
                      </a:lnTo>
                      <a:lnTo>
                        <a:pt x="120" y="212"/>
                      </a:lnTo>
                      <a:lnTo>
                        <a:pt x="100" y="205"/>
                      </a:lnTo>
                      <a:lnTo>
                        <a:pt x="90" y="200"/>
                      </a:lnTo>
                      <a:lnTo>
                        <a:pt x="81" y="175"/>
                      </a:lnTo>
                      <a:lnTo>
                        <a:pt x="0" y="189"/>
                      </a:lnTo>
                      <a:lnTo>
                        <a:pt x="11" y="212"/>
                      </a:lnTo>
                      <a:lnTo>
                        <a:pt x="23" y="231"/>
                      </a:lnTo>
                      <a:lnTo>
                        <a:pt x="42" y="246"/>
                      </a:lnTo>
                      <a:lnTo>
                        <a:pt x="68" y="257"/>
                      </a:lnTo>
                      <a:lnTo>
                        <a:pt x="94" y="263"/>
                      </a:lnTo>
                      <a:lnTo>
                        <a:pt x="129" y="263"/>
                      </a:lnTo>
                      <a:lnTo>
                        <a:pt x="159" y="259"/>
                      </a:lnTo>
                      <a:lnTo>
                        <a:pt x="183" y="246"/>
                      </a:lnTo>
                      <a:lnTo>
                        <a:pt x="208" y="231"/>
                      </a:lnTo>
                      <a:lnTo>
                        <a:pt x="226" y="208"/>
                      </a:lnTo>
                      <a:lnTo>
                        <a:pt x="241" y="175"/>
                      </a:lnTo>
                      <a:lnTo>
                        <a:pt x="248" y="133"/>
                      </a:lnTo>
                      <a:lnTo>
                        <a:pt x="249" y="89"/>
                      </a:lnTo>
                      <a:lnTo>
                        <a:pt x="244" y="55"/>
                      </a:lnTo>
                      <a:lnTo>
                        <a:pt x="241" y="26"/>
                      </a:lnTo>
                      <a:lnTo>
                        <a:pt x="226" y="0"/>
                      </a:lnTo>
                      <a:lnTo>
                        <a:pt x="159" y="64"/>
                      </a:lnTo>
                      <a:close/>
                    </a:path>
                  </a:pathLst>
                </a:custGeom>
                <a:solidFill>
                  <a:srgbClr val="FF0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2" name="Freeform 46"/>
                <p:cNvSpPr>
                  <a:spLocks/>
                </p:cNvSpPr>
                <p:nvPr/>
              </p:nvSpPr>
              <p:spPr bwMode="auto">
                <a:xfrm>
                  <a:off x="4795" y="2240"/>
                  <a:ext cx="119" cy="104"/>
                </a:xfrm>
                <a:custGeom>
                  <a:avLst/>
                  <a:gdLst/>
                  <a:ahLst/>
                  <a:cxnLst>
                    <a:cxn ang="0">
                      <a:pos x="239" y="101"/>
                    </a:cxn>
                    <a:cxn ang="0">
                      <a:pos x="239" y="67"/>
                    </a:cxn>
                    <a:cxn ang="0">
                      <a:pos x="228" y="41"/>
                    </a:cxn>
                    <a:cxn ang="0">
                      <a:pos x="204" y="19"/>
                    </a:cxn>
                    <a:cxn ang="0">
                      <a:pos x="176" y="5"/>
                    </a:cxn>
                    <a:cxn ang="0">
                      <a:pos x="142" y="0"/>
                    </a:cxn>
                    <a:cxn ang="0">
                      <a:pos x="109" y="0"/>
                    </a:cxn>
                    <a:cxn ang="0">
                      <a:pos x="76" y="0"/>
                    </a:cxn>
                    <a:cxn ang="0">
                      <a:pos x="49" y="13"/>
                    </a:cxn>
                    <a:cxn ang="0">
                      <a:pos x="28" y="26"/>
                    </a:cxn>
                    <a:cxn ang="0">
                      <a:pos x="9" y="50"/>
                    </a:cxn>
                    <a:cxn ang="0">
                      <a:pos x="2" y="74"/>
                    </a:cxn>
                    <a:cxn ang="0">
                      <a:pos x="0" y="105"/>
                    </a:cxn>
                    <a:cxn ang="0">
                      <a:pos x="4" y="137"/>
                    </a:cxn>
                    <a:cxn ang="0">
                      <a:pos x="13" y="160"/>
                    </a:cxn>
                    <a:cxn ang="0">
                      <a:pos x="28" y="179"/>
                    </a:cxn>
                    <a:cxn ang="0">
                      <a:pos x="52" y="198"/>
                    </a:cxn>
                    <a:cxn ang="0">
                      <a:pos x="72" y="205"/>
                    </a:cxn>
                    <a:cxn ang="0">
                      <a:pos x="98" y="208"/>
                    </a:cxn>
                    <a:cxn ang="0">
                      <a:pos x="123" y="205"/>
                    </a:cxn>
                    <a:cxn ang="0">
                      <a:pos x="146" y="198"/>
                    </a:cxn>
                    <a:cxn ang="0">
                      <a:pos x="161" y="189"/>
                    </a:cxn>
                    <a:cxn ang="0">
                      <a:pos x="187" y="161"/>
                    </a:cxn>
                    <a:cxn ang="0">
                      <a:pos x="142" y="157"/>
                    </a:cxn>
                    <a:cxn ang="0">
                      <a:pos x="113" y="160"/>
                    </a:cxn>
                    <a:cxn ang="0">
                      <a:pos x="98" y="148"/>
                    </a:cxn>
                    <a:cxn ang="0">
                      <a:pos x="83" y="130"/>
                    </a:cxn>
                    <a:cxn ang="0">
                      <a:pos x="78" y="105"/>
                    </a:cxn>
                    <a:cxn ang="0">
                      <a:pos x="83" y="82"/>
                    </a:cxn>
                    <a:cxn ang="0">
                      <a:pos x="91" y="63"/>
                    </a:cxn>
                    <a:cxn ang="0">
                      <a:pos x="109" y="52"/>
                    </a:cxn>
                    <a:cxn ang="0">
                      <a:pos x="128" y="50"/>
                    </a:cxn>
                    <a:cxn ang="0">
                      <a:pos x="145" y="56"/>
                    </a:cxn>
                    <a:cxn ang="0">
                      <a:pos x="156" y="67"/>
                    </a:cxn>
                    <a:cxn ang="0">
                      <a:pos x="165" y="78"/>
                    </a:cxn>
                    <a:cxn ang="0">
                      <a:pos x="167" y="94"/>
                    </a:cxn>
                    <a:cxn ang="0">
                      <a:pos x="171" y="113"/>
                    </a:cxn>
                    <a:cxn ang="0">
                      <a:pos x="165" y="139"/>
                    </a:cxn>
                    <a:cxn ang="0">
                      <a:pos x="239" y="101"/>
                    </a:cxn>
                  </a:cxnLst>
                  <a:rect l="0" t="0" r="r" b="b"/>
                  <a:pathLst>
                    <a:path w="239" h="208">
                      <a:moveTo>
                        <a:pt x="239" y="101"/>
                      </a:moveTo>
                      <a:lnTo>
                        <a:pt x="239" y="67"/>
                      </a:lnTo>
                      <a:lnTo>
                        <a:pt x="228" y="41"/>
                      </a:lnTo>
                      <a:lnTo>
                        <a:pt x="204" y="19"/>
                      </a:lnTo>
                      <a:lnTo>
                        <a:pt x="176" y="5"/>
                      </a:lnTo>
                      <a:lnTo>
                        <a:pt x="142" y="0"/>
                      </a:lnTo>
                      <a:lnTo>
                        <a:pt x="109" y="0"/>
                      </a:lnTo>
                      <a:lnTo>
                        <a:pt x="76" y="0"/>
                      </a:lnTo>
                      <a:lnTo>
                        <a:pt x="49" y="13"/>
                      </a:lnTo>
                      <a:lnTo>
                        <a:pt x="28" y="26"/>
                      </a:lnTo>
                      <a:lnTo>
                        <a:pt x="9" y="50"/>
                      </a:lnTo>
                      <a:lnTo>
                        <a:pt x="2" y="74"/>
                      </a:lnTo>
                      <a:lnTo>
                        <a:pt x="0" y="105"/>
                      </a:lnTo>
                      <a:lnTo>
                        <a:pt x="4" y="137"/>
                      </a:lnTo>
                      <a:lnTo>
                        <a:pt x="13" y="160"/>
                      </a:lnTo>
                      <a:lnTo>
                        <a:pt x="28" y="179"/>
                      </a:lnTo>
                      <a:lnTo>
                        <a:pt x="52" y="198"/>
                      </a:lnTo>
                      <a:lnTo>
                        <a:pt x="72" y="205"/>
                      </a:lnTo>
                      <a:lnTo>
                        <a:pt x="98" y="208"/>
                      </a:lnTo>
                      <a:lnTo>
                        <a:pt x="123" y="205"/>
                      </a:lnTo>
                      <a:lnTo>
                        <a:pt x="146" y="198"/>
                      </a:lnTo>
                      <a:lnTo>
                        <a:pt x="161" y="189"/>
                      </a:lnTo>
                      <a:lnTo>
                        <a:pt x="187" y="161"/>
                      </a:lnTo>
                      <a:lnTo>
                        <a:pt x="142" y="157"/>
                      </a:lnTo>
                      <a:lnTo>
                        <a:pt x="113" y="160"/>
                      </a:lnTo>
                      <a:lnTo>
                        <a:pt x="98" y="148"/>
                      </a:lnTo>
                      <a:lnTo>
                        <a:pt x="83" y="130"/>
                      </a:lnTo>
                      <a:lnTo>
                        <a:pt x="78" y="105"/>
                      </a:lnTo>
                      <a:lnTo>
                        <a:pt x="83" y="82"/>
                      </a:lnTo>
                      <a:lnTo>
                        <a:pt x="91" y="63"/>
                      </a:lnTo>
                      <a:lnTo>
                        <a:pt x="109" y="52"/>
                      </a:lnTo>
                      <a:lnTo>
                        <a:pt x="128" y="50"/>
                      </a:lnTo>
                      <a:lnTo>
                        <a:pt x="145" y="56"/>
                      </a:lnTo>
                      <a:lnTo>
                        <a:pt x="156" y="67"/>
                      </a:lnTo>
                      <a:lnTo>
                        <a:pt x="165" y="78"/>
                      </a:lnTo>
                      <a:lnTo>
                        <a:pt x="167" y="94"/>
                      </a:lnTo>
                      <a:lnTo>
                        <a:pt x="171" y="113"/>
                      </a:lnTo>
                      <a:lnTo>
                        <a:pt x="165" y="139"/>
                      </a:lnTo>
                      <a:lnTo>
                        <a:pt x="239" y="101"/>
                      </a:lnTo>
                      <a:close/>
                    </a:path>
                  </a:pathLst>
                </a:custGeom>
                <a:solidFill>
                  <a:srgbClr val="FF0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6" name="Freeform 113"/>
            <p:cNvSpPr>
              <a:spLocks/>
            </p:cNvSpPr>
            <p:nvPr/>
          </p:nvSpPr>
          <p:spPr bwMode="auto">
            <a:xfrm>
              <a:off x="6248400" y="3657600"/>
              <a:ext cx="104775" cy="246063"/>
            </a:xfrm>
            <a:custGeom>
              <a:avLst/>
              <a:gdLst/>
              <a:ahLst/>
              <a:cxnLst>
                <a:cxn ang="0">
                  <a:pos x="0" y="64"/>
                </a:cxn>
                <a:cxn ang="0">
                  <a:pos x="29" y="45"/>
                </a:cxn>
                <a:cxn ang="0">
                  <a:pos x="47" y="28"/>
                </a:cxn>
                <a:cxn ang="0">
                  <a:pos x="57" y="12"/>
                </a:cxn>
                <a:cxn ang="0">
                  <a:pos x="64" y="0"/>
                </a:cxn>
                <a:cxn ang="0">
                  <a:pos x="132" y="6"/>
                </a:cxn>
                <a:cxn ang="0">
                  <a:pos x="123" y="311"/>
                </a:cxn>
                <a:cxn ang="0">
                  <a:pos x="37" y="305"/>
                </a:cxn>
                <a:cxn ang="0">
                  <a:pos x="46" y="104"/>
                </a:cxn>
                <a:cxn ang="0">
                  <a:pos x="23" y="117"/>
                </a:cxn>
                <a:cxn ang="0">
                  <a:pos x="8" y="126"/>
                </a:cxn>
                <a:cxn ang="0">
                  <a:pos x="0" y="64"/>
                </a:cxn>
              </a:cxnLst>
              <a:rect l="0" t="0" r="r" b="b"/>
              <a:pathLst>
                <a:path w="132" h="311">
                  <a:moveTo>
                    <a:pt x="0" y="64"/>
                  </a:moveTo>
                  <a:lnTo>
                    <a:pt x="29" y="45"/>
                  </a:lnTo>
                  <a:lnTo>
                    <a:pt x="47" y="28"/>
                  </a:lnTo>
                  <a:lnTo>
                    <a:pt x="57" y="12"/>
                  </a:lnTo>
                  <a:lnTo>
                    <a:pt x="64" y="0"/>
                  </a:lnTo>
                  <a:lnTo>
                    <a:pt x="132" y="6"/>
                  </a:lnTo>
                  <a:lnTo>
                    <a:pt x="123" y="311"/>
                  </a:lnTo>
                  <a:lnTo>
                    <a:pt x="37" y="305"/>
                  </a:lnTo>
                  <a:lnTo>
                    <a:pt x="46" y="104"/>
                  </a:lnTo>
                  <a:lnTo>
                    <a:pt x="23" y="117"/>
                  </a:lnTo>
                  <a:lnTo>
                    <a:pt x="8" y="126"/>
                  </a:lnTo>
                  <a:lnTo>
                    <a:pt x="0" y="64"/>
                  </a:lnTo>
                  <a:close/>
                </a:path>
              </a:pathLst>
            </a:custGeom>
            <a:solidFill>
              <a:srgbClr val="FF0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1395178" y="2979572"/>
            <a:ext cx="828675" cy="2683996"/>
            <a:chOff x="1496663" y="2878604"/>
            <a:chExt cx="828675" cy="2683996"/>
          </a:xfrm>
        </p:grpSpPr>
        <p:sp>
          <p:nvSpPr>
            <p:cNvPr id="12" name="TextBox 11"/>
            <p:cNvSpPr txBox="1"/>
            <p:nvPr/>
          </p:nvSpPr>
          <p:spPr>
            <a:xfrm>
              <a:off x="1569720" y="2878604"/>
              <a:ext cx="578516" cy="1938992"/>
            </a:xfrm>
            <a:prstGeom prst="rect">
              <a:avLst/>
            </a:prstGeom>
            <a:noFill/>
          </p:spPr>
          <p:txBody>
            <a:bodyPr wrap="square" rtlCol="0">
              <a:spAutoFit/>
            </a:bodyPr>
            <a:lstStyle/>
            <a:p>
              <a:r>
                <a:rPr lang="en-US" sz="12000" dirty="0" smtClean="0">
                  <a:latin typeface="Calibri Light" panose="020F0302020204030204" pitchFamily="34" charset="0"/>
                </a:rPr>
                <a:t>{</a:t>
              </a:r>
              <a:endParaRPr lang="en-US" sz="12000" dirty="0">
                <a:latin typeface="Calibri Light" panose="020F0302020204030204" pitchFamily="34" charset="0"/>
              </a:endParaRPr>
            </a:p>
          </p:txBody>
        </p:sp>
        <p:sp>
          <p:nvSpPr>
            <p:cNvPr id="19" name="Freeform 18"/>
            <p:cNvSpPr/>
            <p:nvPr/>
          </p:nvSpPr>
          <p:spPr>
            <a:xfrm>
              <a:off x="1496663" y="3933825"/>
              <a:ext cx="828675" cy="1628775"/>
            </a:xfrm>
            <a:custGeom>
              <a:avLst/>
              <a:gdLst>
                <a:gd name="connsiteX0" fmla="*/ 228600 w 828675"/>
                <a:gd name="connsiteY0" fmla="*/ 0 h 1323975"/>
                <a:gd name="connsiteX1" fmla="*/ 0 w 828675"/>
                <a:gd name="connsiteY1" fmla="*/ 0 h 1323975"/>
                <a:gd name="connsiteX2" fmla="*/ 9525 w 828675"/>
                <a:gd name="connsiteY2" fmla="*/ 1323975 h 1323975"/>
                <a:gd name="connsiteX3" fmla="*/ 819150 w 828675"/>
                <a:gd name="connsiteY3" fmla="*/ 1323975 h 1323975"/>
                <a:gd name="connsiteX4" fmla="*/ 819150 w 828675"/>
                <a:gd name="connsiteY4" fmla="*/ 1323975 h 1323975"/>
                <a:gd name="connsiteX5" fmla="*/ 828675 w 828675"/>
                <a:gd name="connsiteY5"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5" h="1323975">
                  <a:moveTo>
                    <a:pt x="228600" y="0"/>
                  </a:moveTo>
                  <a:lnTo>
                    <a:pt x="0" y="0"/>
                  </a:lnTo>
                  <a:lnTo>
                    <a:pt x="9525" y="1323975"/>
                  </a:lnTo>
                  <a:lnTo>
                    <a:pt x="819150" y="1323975"/>
                  </a:lnTo>
                  <a:lnTo>
                    <a:pt x="819150" y="1323975"/>
                  </a:lnTo>
                  <a:lnTo>
                    <a:pt x="828675" y="1323975"/>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21"/>
          <p:cNvSpPr>
            <a:spLocks noGrp="1"/>
          </p:cNvSpPr>
          <p:nvPr>
            <p:ph type="sldNum" sz="quarter" idx="12"/>
          </p:nvPr>
        </p:nvSpPr>
        <p:spPr/>
        <p:txBody>
          <a:bodyPr/>
          <a:lstStyle/>
          <a:p>
            <a:fld id="{31918AB2-66A2-4142-AD96-D74904145B02}" type="slidenum">
              <a:rPr lang="en-US" smtClean="0"/>
              <a:t>9</a:t>
            </a:fld>
            <a:endParaRPr lang="en-US" dirty="0"/>
          </a:p>
        </p:txBody>
      </p:sp>
    </p:spTree>
    <p:extLst>
      <p:ext uri="{BB962C8B-B14F-4D97-AF65-F5344CB8AC3E}">
        <p14:creationId xmlns:p14="http://schemas.microsoft.com/office/powerpoint/2010/main" val="36197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07D1E-A757-4FA5-A73C-0C1FF1AF0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1790</Words>
  <Application>Microsoft Office PowerPoint</Application>
  <PresentationFormat>On-screen Show (4:3)</PresentationFormat>
  <Paragraphs>315</Paragraphs>
  <Slides>29</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Calibri Light</vt:lpstr>
      <vt:lpstr>Century Gothic</vt:lpstr>
      <vt:lpstr>Georgia</vt:lpstr>
      <vt:lpstr>Symbol</vt:lpstr>
      <vt:lpstr>Times New Roman</vt:lpstr>
      <vt:lpstr>Wingdings 3</vt:lpstr>
      <vt:lpstr>Wisp</vt:lpstr>
      <vt:lpstr>Equation</vt:lpstr>
      <vt:lpstr>BUSA 3110 Statistics for Business Spring 2015 Data Segment</vt:lpstr>
      <vt:lpstr>Supporting Material</vt:lpstr>
      <vt:lpstr>JMP Software (software.ung.edu)</vt:lpstr>
      <vt:lpstr>The Historical Role of Data in Statistics</vt:lpstr>
      <vt:lpstr>The Evolving Role of Data in Statistics </vt:lpstr>
      <vt:lpstr>Underlying Concepts/Terms (Chapter 1)</vt:lpstr>
      <vt:lpstr>Data – What, Why, and How</vt:lpstr>
      <vt:lpstr>Describe, Explain, Understand, Predict, Prescribe</vt:lpstr>
      <vt:lpstr>Levels of Measurement (Chapter 2)</vt:lpstr>
      <vt:lpstr>Selecting the appropriate level</vt:lpstr>
      <vt:lpstr>Calculations and  Levels of Measurement</vt:lpstr>
      <vt:lpstr>Descriptive Statistics</vt:lpstr>
      <vt:lpstr>Inferential Statistics (in layman’s terms)</vt:lpstr>
      <vt:lpstr>Statistic vs. Parameter</vt:lpstr>
      <vt:lpstr>Populations and Parameters  Samples and Statistics</vt:lpstr>
      <vt:lpstr>Statistical Inference – Textbook Fashion</vt:lpstr>
      <vt:lpstr>Statistics for Process Studies (we’ll come back to this later)</vt:lpstr>
      <vt:lpstr>Data</vt:lpstr>
      <vt:lpstr>Characteristics of “Good” Data</vt:lpstr>
      <vt:lpstr>Operational Definitions</vt:lpstr>
      <vt:lpstr>What vehicle is the “most stolen?”</vt:lpstr>
      <vt:lpstr>PowerPoint Presentation</vt:lpstr>
      <vt:lpstr>Most Stolen Cars</vt:lpstr>
      <vt:lpstr>Statistical Thinking Defined</vt:lpstr>
      <vt:lpstr>Components of Statistical Thinking</vt:lpstr>
      <vt:lpstr>Statistical Thinking Applied to Data Collection</vt:lpstr>
      <vt:lpstr>PowerPoint Presentation</vt:lpstr>
      <vt:lpstr>PowerPoint Presentation</vt:lpstr>
      <vt:lpstr>Moving from Data to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2014-06-28T12:06:13Z</dcterms:created>
  <dcterms:modified xsi:type="dcterms:W3CDTF">2015-01-18T20:19:31Z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