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6" r:id="rId1"/>
    <p:sldMasterId id="2147483738" r:id="rId2"/>
  </p:sldMasterIdLst>
  <p:notesMasterIdLst>
    <p:notesMasterId r:id="rId13"/>
  </p:notesMasterIdLst>
  <p:handoutMasterIdLst>
    <p:handoutMasterId r:id="rId14"/>
  </p:handoutMasterIdLst>
  <p:sldIdLst>
    <p:sldId id="256" r:id="rId3"/>
    <p:sldId id="257" r:id="rId4"/>
    <p:sldId id="258" r:id="rId5"/>
    <p:sldId id="260" r:id="rId6"/>
    <p:sldId id="272" r:id="rId7"/>
    <p:sldId id="306" r:id="rId8"/>
    <p:sldId id="264" r:id="rId9"/>
    <p:sldId id="262" r:id="rId10"/>
    <p:sldId id="263" r:id="rId11"/>
    <p:sldId id="308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989"/>
    <a:srgbClr val="FF4747"/>
    <a:srgbClr val="FF9900"/>
    <a:srgbClr val="FFFF99"/>
    <a:srgbClr val="FFF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 snapToGrid="0">
      <p:cViewPr varScale="1">
        <p:scale>
          <a:sx n="87" d="100"/>
          <a:sy n="87" d="100"/>
        </p:scale>
        <p:origin x="99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1CC30AA-8817-4335-A15D-C548395D512A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02F95A8-A55C-4FEA-847A-5B180AAD9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39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52EE7D-EB92-4B5B-B1E4-8CF3E50414A5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E6A6B84-A179-4757-9552-1B8ACD79F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88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A6B84-A179-4757-9552-1B8ACD79FE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53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14463" y="1162050"/>
            <a:ext cx="4181475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56A42-CB05-432E-A4A9-F1BEE11B8303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291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D12B1-96F3-4D62-AEA2-C02748B435D9}" type="datetime1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88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F0851-84CF-4F99-8DAD-EF7571086D57}" type="datetime1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377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E9F5D-9F47-45C5-BB39-915AF63A7F82}" type="datetime1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01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4F387-5528-4F85-A862-D4617CBC55F9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362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52FB0-FB34-4C9C-B009-CC3BAADD40F4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19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23753-CC20-4466-8F9E-3D68E0313521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1282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50392-7F3A-4488-8CB3-7E9B927E2947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84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8CEB1-BD12-4E6D-A5DA-DB4508A13FFA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73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EF3A-1A6B-4C01-9E48-D02182E65740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5241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E1276-8705-4CBE-9035-E4A41F0E9B2B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055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E048323-678C-4049-AF28-26D2FBD6EA29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035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CC31C-35CB-43CD-A4DC-68B94F31CDFA}" type="datetime1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5040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07FE5-027C-455B-8545-0B13F4365F59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163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D5EE0-EB3B-4030-812E-4EBBF50A3CC9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6523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8E86F-A8B4-416A-9251-8EE822E9A8EA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281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8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2EF3A-1A6B-4C01-9E48-D02182E65740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149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D7A3-A4E8-47B4-82A6-02E217407BF3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772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3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8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5C9679-842D-472A-8E72-77F2059FD5F9}" type="datetime1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027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3CC01-D33A-444C-88A7-96210D5E06AE}" type="datetime1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7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65129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1520-DC5B-4258-835F-35FEE6F84ED6}" type="datetime1">
              <a:rPr lang="en-US" smtClean="0"/>
              <a:t>8/21/2017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7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CB595-6FEB-46ED-BC4E-BD58E03B3CB4}" type="datetime1">
              <a:rPr lang="en-US" smtClean="0"/>
              <a:t>8/21/2017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433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F1B08-7CF6-41D9-9ECE-AD868D626D52}" type="datetime1">
              <a:rPr lang="en-US" smtClean="0"/>
              <a:t>8/21/2017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98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2" y="987430"/>
            <a:ext cx="4629151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F1C82-D55B-459E-ABD2-5D0233CBA15B}" type="datetime1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7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9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2" y="987430"/>
            <a:ext cx="4629151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9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78B4E-04A0-47B5-B297-F18083C84536}" type="datetime1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48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61FBF-F53D-400E-83A8-BD19E466810E}" type="datetime1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5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88E4B-7718-4948-B98C-9A59F19ED3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99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5049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4440A5-56B1-4F8E-B0EF-0AE3B084BD92}" type="datetime1">
              <a:rPr lang="en-US" smtClean="0"/>
              <a:t>8/21/2017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22959" y="1237102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7942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19" r:id="rId12"/>
    <p:sldLayoutId id="2147483725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975" b="1" dirty="0"/>
              <a:t>Fall 2017:  BUSA 3110 – </a:t>
            </a:r>
            <a:br>
              <a:rPr lang="en-US" sz="3975" b="1" dirty="0"/>
            </a:br>
            <a:r>
              <a:rPr lang="en-US" sz="3975" b="1" dirty="0"/>
              <a:t>Statistics </a:t>
            </a:r>
            <a:r>
              <a:rPr lang="en-US" sz="3975" b="1" dirty="0"/>
              <a:t>for Business</a:t>
            </a:r>
            <a:r>
              <a:rPr lang="en-US" dirty="0"/>
              <a:t/>
            </a:r>
            <a:br>
              <a:rPr lang="en-US" dirty="0"/>
            </a:br>
            <a:r>
              <a:rPr lang="en-US" sz="3300" dirty="0"/>
              <a:t>Week 1 – Day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2" y="4687179"/>
            <a:ext cx="6686549" cy="597818"/>
          </a:xfrm>
        </p:spPr>
        <p:txBody>
          <a:bodyPr>
            <a:normAutofit/>
          </a:bodyPr>
          <a:lstStyle/>
          <a:p>
            <a:r>
              <a:rPr lang="en-US" sz="2100" b="1" dirty="0"/>
              <a:t>Kim I. Melton, Ph.D.</a:t>
            </a:r>
            <a:endParaRPr lang="en-US" sz="21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243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524" y="409128"/>
            <a:ext cx="8681291" cy="75769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Assignment for Completion </a:t>
            </a:r>
            <a:r>
              <a:rPr lang="en-US" sz="3000" dirty="0"/>
              <a:t>(prior to next class)</a:t>
            </a:r>
            <a:br>
              <a:rPr lang="en-US" sz="3000" dirty="0"/>
            </a:br>
            <a:r>
              <a:rPr lang="en-US" sz="2025" dirty="0"/>
              <a:t>(links: D2L </a:t>
            </a:r>
            <a:r>
              <a:rPr lang="en-US" sz="2025" dirty="0"/>
              <a:t>and http://</a:t>
            </a:r>
            <a:r>
              <a:rPr lang="en-US" sz="2025" dirty="0"/>
              <a:t>faculty.ung.edu/kmelton/busa3110.html)</a:t>
            </a:r>
            <a:endParaRPr lang="en-US" sz="2025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206" y="1410159"/>
            <a:ext cx="7958138" cy="4704202"/>
          </a:xfrm>
        </p:spPr>
        <p:txBody>
          <a:bodyPr>
            <a:normAutofit lnSpcReduction="10000"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Read the syllabus and complete Preparation Assignment 1 (Prep 1).  This assignment is to be submitted to the D2L Assignment folder for Section DA </a:t>
            </a:r>
            <a:r>
              <a:rPr lang="en-US" b="1" u="sng" dirty="0">
                <a:solidFill>
                  <a:srgbClr val="FF0000"/>
                </a:solidFill>
              </a:rPr>
              <a:t>by 5:00pm on Tuesday, August 22</a:t>
            </a:r>
            <a:r>
              <a:rPr lang="en-US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Read the Russell </a:t>
            </a:r>
            <a:r>
              <a:rPr lang="en-US" dirty="0" err="1"/>
              <a:t>Ackoff</a:t>
            </a:r>
            <a:r>
              <a:rPr lang="en-US" dirty="0"/>
              <a:t> </a:t>
            </a:r>
            <a:r>
              <a:rPr lang="en-US" dirty="0" smtClean="0"/>
              <a:t>2 page document describing </a:t>
            </a:r>
            <a:r>
              <a:rPr lang="en-US" dirty="0"/>
              <a:t>the Data/Information/Knowledge/Understanding/Wisdom continuum.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Read Chapter 24 from your text [omitting S</a:t>
            </a:r>
            <a:r>
              <a:rPr lang="en-US" dirty="0" smtClean="0"/>
              <a:t>ection 7</a:t>
            </a:r>
            <a:r>
              <a:rPr lang="en-US" dirty="0"/>
              <a:t>] (for concepts and refresher on some of the statistical techniques from your first course in Statistics).  The entire text is available through </a:t>
            </a:r>
            <a:r>
              <a:rPr lang="en-US" dirty="0" err="1"/>
              <a:t>MyStatLab</a:t>
            </a:r>
            <a:r>
              <a:rPr lang="en-US" dirty="0"/>
              <a:t>; and this chapter is also included in the custom text at the bookstore.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Set up your </a:t>
            </a:r>
            <a:r>
              <a:rPr lang="en-US" dirty="0" err="1"/>
              <a:t>MyStatLab</a:t>
            </a:r>
            <a:r>
              <a:rPr lang="en-US" dirty="0"/>
              <a:t> </a:t>
            </a:r>
            <a:r>
              <a:rPr lang="en-US" dirty="0" smtClean="0"/>
              <a:t>account.</a:t>
            </a:r>
            <a:r>
              <a:rPr lang="en-US" dirty="0"/>
              <a:t>  You can work with temporary access for the first week.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 smtClean="0"/>
              <a:t>MyStatLab</a:t>
            </a:r>
            <a:r>
              <a:rPr lang="en-US" dirty="0" smtClean="0"/>
              <a:t> Assignment </a:t>
            </a:r>
            <a:r>
              <a:rPr lang="en-US" dirty="0"/>
              <a:t>1 is available until 11:30 pm on Monday, August 28.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 smtClean="0"/>
              <a:t>MyStatLab</a:t>
            </a:r>
            <a:r>
              <a:rPr lang="en-US" dirty="0" smtClean="0"/>
              <a:t> Assignment </a:t>
            </a:r>
            <a:r>
              <a:rPr lang="en-US" dirty="0"/>
              <a:t>2 will be available Tuesday, August 22 until 11:30pm on Tuesday, August 29.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801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563" y="449734"/>
            <a:ext cx="7543800" cy="64229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Day 1:  Overview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94335" y="1870314"/>
            <a:ext cx="3703320" cy="552212"/>
          </a:xfrm>
        </p:spPr>
        <p:txBody>
          <a:bodyPr/>
          <a:lstStyle/>
          <a:p>
            <a:r>
              <a:rPr lang="en-US" sz="2400" b="1" dirty="0"/>
              <a:t>Location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28613" y="2422526"/>
            <a:ext cx="4197668" cy="2836546"/>
          </a:xfrm>
        </p:spPr>
        <p:txBody>
          <a:bodyPr>
            <a:normAutofit/>
          </a:bodyPr>
          <a:lstStyle/>
          <a:p>
            <a:r>
              <a:rPr lang="en-US" sz="1800" u="sng" dirty="0"/>
              <a:t>Virtually</a:t>
            </a:r>
            <a:r>
              <a:rPr lang="en-US" sz="1800" dirty="0"/>
              <a:t>:  </a:t>
            </a:r>
          </a:p>
          <a:p>
            <a:pPr lvl="1"/>
            <a:r>
              <a:rPr lang="en-US" sz="1650" dirty="0"/>
              <a:t>Information for the first few days at:</a:t>
            </a:r>
            <a:br>
              <a:rPr lang="en-US" sz="1650" dirty="0"/>
            </a:br>
            <a:r>
              <a:rPr lang="en-US" sz="1650" dirty="0"/>
              <a:t>faculty.ung.edu/</a:t>
            </a:r>
            <a:r>
              <a:rPr lang="en-US" sz="1650" dirty="0" err="1"/>
              <a:t>kmelton</a:t>
            </a:r>
            <a:r>
              <a:rPr lang="en-US" sz="1650" dirty="0"/>
              <a:t>/busa3110.html </a:t>
            </a:r>
          </a:p>
          <a:p>
            <a:pPr lvl="1"/>
            <a:r>
              <a:rPr lang="en-US" sz="1650" dirty="0"/>
              <a:t>D2L for Statistics for Business Section DA Fall 2017</a:t>
            </a:r>
          </a:p>
          <a:p>
            <a:r>
              <a:rPr lang="en-US" sz="1800" u="sng" dirty="0"/>
              <a:t>Physically</a:t>
            </a:r>
            <a:r>
              <a:rPr lang="en-US" sz="1800" dirty="0"/>
              <a:t>:  </a:t>
            </a:r>
            <a:r>
              <a:rPr lang="en-US" sz="1650" dirty="0"/>
              <a:t>Class meets </a:t>
            </a:r>
          </a:p>
          <a:p>
            <a:pPr lvl="1"/>
            <a:r>
              <a:rPr lang="en-US" sz="1650" dirty="0"/>
              <a:t>in the traditional classroom on Mondays and Fridays;</a:t>
            </a:r>
          </a:p>
          <a:p>
            <a:pPr lvl="1"/>
            <a:r>
              <a:rPr lang="en-US" sz="1650" dirty="0"/>
              <a:t>in the lab (NOC 109) on Wednesdays</a:t>
            </a:r>
          </a:p>
          <a:p>
            <a:endParaRPr lang="en-US" sz="1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949190" y="1870314"/>
            <a:ext cx="3703320" cy="552212"/>
          </a:xfrm>
        </p:spPr>
        <p:txBody>
          <a:bodyPr>
            <a:normAutofit/>
          </a:bodyPr>
          <a:lstStyle/>
          <a:p>
            <a:r>
              <a:rPr lang="en-US" sz="2400" b="1" dirty="0"/>
              <a:t>Structure</a:t>
            </a:r>
            <a:endParaRPr lang="en-US" sz="2400" b="1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949190" y="2422526"/>
            <a:ext cx="3703320" cy="2836545"/>
          </a:xfrm>
        </p:spPr>
        <p:txBody>
          <a:bodyPr/>
          <a:lstStyle/>
          <a:p>
            <a:r>
              <a:rPr lang="en-US" sz="1800" dirty="0"/>
              <a:t>Who:  </a:t>
            </a:r>
          </a:p>
          <a:p>
            <a:pPr lvl="1"/>
            <a:r>
              <a:rPr lang="en-US" sz="1650" dirty="0"/>
              <a:t>Roll (and new university policies)</a:t>
            </a:r>
          </a:p>
          <a:p>
            <a:pPr lvl="2"/>
            <a:r>
              <a:rPr lang="en-US" sz="1650" dirty="0"/>
              <a:t>Roll verification </a:t>
            </a:r>
          </a:p>
          <a:p>
            <a:pPr lvl="2"/>
            <a:r>
              <a:rPr lang="en-US" sz="1650" dirty="0"/>
              <a:t>Repeats</a:t>
            </a:r>
            <a:endParaRPr lang="en-US" sz="1650" dirty="0"/>
          </a:p>
          <a:p>
            <a:r>
              <a:rPr lang="en-US" sz="1800" dirty="0"/>
              <a:t>What:  </a:t>
            </a:r>
          </a:p>
          <a:p>
            <a:pPr lvl="1"/>
            <a:r>
              <a:rPr lang="en-US" sz="1650" dirty="0"/>
              <a:t>Resources</a:t>
            </a:r>
            <a:r>
              <a:rPr lang="en-US" sz="1650" dirty="0"/>
              <a:t>:  Text, software, electronic </a:t>
            </a:r>
            <a:r>
              <a:rPr lang="en-US" sz="1650" dirty="0"/>
              <a:t>resources</a:t>
            </a:r>
          </a:p>
          <a:p>
            <a:pPr lvl="1"/>
            <a:r>
              <a:rPr lang="en-US" sz="1650" dirty="0"/>
              <a:t>Expectations</a:t>
            </a:r>
          </a:p>
          <a:p>
            <a:pPr lvl="1"/>
            <a:r>
              <a:rPr lang="en-US" sz="1650" dirty="0"/>
              <a:t>Course </a:t>
            </a:r>
            <a:r>
              <a:rPr lang="en-US" sz="1650" dirty="0"/>
              <a:t>Content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4688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3" grpId="0" build="p"/>
      <p:bldP spid="6" grpId="0" build="p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305" y="283070"/>
            <a:ext cx="7591425" cy="857250"/>
          </a:xfrm>
        </p:spPr>
        <p:txBody>
          <a:bodyPr/>
          <a:lstStyle/>
          <a:p>
            <a:r>
              <a:rPr lang="en-US" dirty="0" smtClean="0"/>
              <a:t>Purchased Resources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582758" y="2256595"/>
            <a:ext cx="5199293" cy="3582416"/>
          </a:xfrm>
        </p:spPr>
        <p:txBody>
          <a:bodyPr>
            <a:noAutofit/>
          </a:bodyPr>
          <a:lstStyle/>
          <a:p>
            <a:r>
              <a:rPr lang="en-US" sz="1800" dirty="0"/>
              <a:t>Custom packet (</a:t>
            </a:r>
            <a:r>
              <a:rPr lang="en-US" sz="1800" dirty="0"/>
              <a:t>available at </a:t>
            </a:r>
            <a:r>
              <a:rPr lang="en-US" sz="1800" dirty="0"/>
              <a:t>the Bookstore)</a:t>
            </a:r>
            <a:endParaRPr lang="en-US" sz="1800" dirty="0"/>
          </a:p>
          <a:p>
            <a:pPr lvl="1"/>
            <a:r>
              <a:rPr lang="en-US" sz="1800" dirty="0"/>
              <a:t>Includes:</a:t>
            </a:r>
          </a:p>
          <a:p>
            <a:pPr marL="685800" lvl="2"/>
            <a:r>
              <a:rPr lang="en-US" sz="1800" dirty="0"/>
              <a:t>Selected chapters from </a:t>
            </a:r>
            <a:r>
              <a:rPr lang="en-US" sz="1800" i="1" dirty="0"/>
              <a:t>Business Statistics</a:t>
            </a:r>
            <a:r>
              <a:rPr lang="en-US" sz="1800" dirty="0"/>
              <a:t>, 3</a:t>
            </a:r>
            <a:r>
              <a:rPr lang="en-US" sz="1800" baseline="30000" dirty="0"/>
              <a:t>rd</a:t>
            </a:r>
            <a:r>
              <a:rPr lang="en-US" sz="1800" dirty="0"/>
              <a:t> Edition by Sharpe, De Veaux, and Velleman</a:t>
            </a:r>
          </a:p>
          <a:p>
            <a:pPr marL="685800" lvl="2"/>
            <a:r>
              <a:rPr lang="en-US" sz="1800" dirty="0"/>
              <a:t>Access to </a:t>
            </a:r>
            <a:r>
              <a:rPr lang="en-US" sz="1800" dirty="0" err="1"/>
              <a:t>MyStatLab</a:t>
            </a:r>
            <a:r>
              <a:rPr lang="en-US" sz="1800" dirty="0"/>
              <a:t> with</a:t>
            </a:r>
          </a:p>
          <a:p>
            <a:pPr marL="857250" lvl="3"/>
            <a:r>
              <a:rPr lang="en-US" sz="1800" dirty="0" err="1"/>
              <a:t>MyStatLab</a:t>
            </a:r>
            <a:r>
              <a:rPr lang="en-US" sz="1800" dirty="0"/>
              <a:t> homework assignments</a:t>
            </a:r>
            <a:endParaRPr lang="en-US" sz="1800" dirty="0"/>
          </a:p>
          <a:p>
            <a:pPr marL="857250" lvl="3"/>
            <a:r>
              <a:rPr lang="en-US" sz="1800" dirty="0"/>
              <a:t>Complete </a:t>
            </a:r>
            <a:r>
              <a:rPr lang="en-US" sz="1800" dirty="0"/>
              <a:t>text of </a:t>
            </a:r>
            <a:r>
              <a:rPr lang="en-US" sz="1800" i="1" dirty="0"/>
              <a:t>Business Statistics</a:t>
            </a:r>
            <a:r>
              <a:rPr lang="en-US" sz="1800" dirty="0"/>
              <a:t>, 3</a:t>
            </a:r>
            <a:r>
              <a:rPr lang="en-US" sz="1800" baseline="30000" dirty="0"/>
              <a:t>rd</a:t>
            </a:r>
            <a:r>
              <a:rPr lang="en-US" sz="1800" dirty="0"/>
              <a:t> edition</a:t>
            </a:r>
          </a:p>
          <a:p>
            <a:pPr marL="857250" lvl="3"/>
            <a:r>
              <a:rPr lang="en-US" sz="1800" dirty="0"/>
              <a:t>Answers to odd problems</a:t>
            </a:r>
          </a:p>
          <a:p>
            <a:pPr marL="857250" lvl="3"/>
            <a:r>
              <a:rPr lang="en-US" sz="1800" dirty="0"/>
              <a:t>Data for problems in the </a:t>
            </a:r>
            <a:r>
              <a:rPr lang="en-US" sz="1800" dirty="0"/>
              <a:t>text</a:t>
            </a:r>
          </a:p>
          <a:p>
            <a:pPr marL="857250" lvl="3"/>
            <a:r>
              <a:rPr lang="en-US" sz="1800" dirty="0"/>
              <a:t>And </a:t>
            </a:r>
            <a:r>
              <a:rPr lang="en-US" sz="1800" dirty="0"/>
              <a:t>more</a:t>
            </a:r>
          </a:p>
          <a:p>
            <a:pPr lvl="3"/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7" b="12963"/>
          <a:stretch/>
        </p:blipFill>
        <p:spPr>
          <a:xfrm>
            <a:off x="1353069" y="2070848"/>
            <a:ext cx="1314451" cy="1760145"/>
          </a:xfrm>
          <a:prstGeom prst="rect">
            <a:avLst/>
          </a:prstGeom>
          <a:ln>
            <a:solidFill>
              <a:srgbClr val="002060"/>
            </a:solidFill>
          </a:ln>
        </p:spPr>
      </p:pic>
      <p:grpSp>
        <p:nvGrpSpPr>
          <p:cNvPr id="12" name="Group 11"/>
          <p:cNvGrpSpPr/>
          <p:nvPr/>
        </p:nvGrpSpPr>
        <p:grpSpPr>
          <a:xfrm>
            <a:off x="714041" y="3650894"/>
            <a:ext cx="1196741" cy="2127872"/>
            <a:chOff x="991047" y="3810000"/>
            <a:chExt cx="1595655" cy="2837162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1047" y="4603459"/>
              <a:ext cx="1595655" cy="203666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 rot="18734188">
              <a:off x="1149065" y="5716863"/>
              <a:ext cx="1563600" cy="296997"/>
            </a:xfrm>
            <a:prstGeom prst="rect">
              <a:avLst/>
            </a:prstGeom>
          </p:spPr>
        </p:pic>
        <p:cxnSp>
          <p:nvCxnSpPr>
            <p:cNvPr id="10" name="Straight Arrow Connector 9"/>
            <p:cNvCxnSpPr/>
            <p:nvPr/>
          </p:nvCxnSpPr>
          <p:spPr bwMode="auto">
            <a:xfrm flipV="1">
              <a:off x="1752600" y="3810000"/>
              <a:ext cx="607275" cy="914400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6" name="Group 5"/>
          <p:cNvGrpSpPr/>
          <p:nvPr/>
        </p:nvGrpSpPr>
        <p:grpSpPr>
          <a:xfrm>
            <a:off x="1943219" y="3659548"/>
            <a:ext cx="1403211" cy="2145584"/>
            <a:chOff x="2629950" y="3821532"/>
            <a:chExt cx="1870948" cy="2860779"/>
          </a:xfrm>
        </p:grpSpPr>
        <p:pic>
          <p:nvPicPr>
            <p:cNvPr id="13" name="Picture 12" descr="C:\Users\kmelton\AppData\Local\Microsoft\Windows\Temporary Internet Files\Content.Outlook\ED66MU8A\IMG_3572.JPG"/>
            <p:cNvPicPr/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76" t="2280" r="3302" b="7556"/>
            <a:stretch/>
          </p:blipFill>
          <p:spPr bwMode="auto">
            <a:xfrm rot="5400000">
              <a:off x="2543284" y="4884556"/>
              <a:ext cx="1908175" cy="1474471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29950" y="6113609"/>
              <a:ext cx="1870948" cy="568702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cxnSp>
          <p:nvCxnSpPr>
            <p:cNvPr id="11" name="Straight Arrow Connector 10"/>
            <p:cNvCxnSpPr/>
            <p:nvPr/>
          </p:nvCxnSpPr>
          <p:spPr bwMode="auto">
            <a:xfrm flipH="1" flipV="1">
              <a:off x="2705743" y="3821532"/>
              <a:ext cx="642512" cy="979068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rgbClr val="00206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4" name="TextBox 13"/>
          <p:cNvSpPr txBox="1"/>
          <p:nvPr/>
        </p:nvSpPr>
        <p:spPr>
          <a:xfrm>
            <a:off x="6770752" y="273463"/>
            <a:ext cx="10668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dirty="0"/>
              <a:t>$$</a:t>
            </a:r>
            <a:endParaRPr lang="en-US" sz="4500" dirty="0"/>
          </a:p>
        </p:txBody>
      </p:sp>
    </p:spTree>
    <p:extLst>
      <p:ext uri="{BB962C8B-B14F-4D97-AF65-F5344CB8AC3E}">
        <p14:creationId xmlns:p14="http://schemas.microsoft.com/office/powerpoint/2010/main" val="245031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/>
          <p:cNvGrpSpPr/>
          <p:nvPr/>
        </p:nvGrpSpPr>
        <p:grpSpPr>
          <a:xfrm>
            <a:off x="3222236" y="3031463"/>
            <a:ext cx="3352800" cy="1048479"/>
            <a:chOff x="938084" y="4175548"/>
            <a:chExt cx="4470400" cy="1397972"/>
          </a:xfrm>
        </p:grpSpPr>
        <p:sp>
          <p:nvSpPr>
            <p:cNvPr id="30" name="Rectangle 29"/>
            <p:cNvSpPr/>
            <p:nvPr/>
          </p:nvSpPr>
          <p:spPr bwMode="auto">
            <a:xfrm>
              <a:off x="938084" y="4175548"/>
              <a:ext cx="4470400" cy="139797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 cap="flat" cmpd="sng" algn="ctr">
              <a:solidFill>
                <a:schemeClr val="tx2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350">
                <a:solidFill>
                  <a:prstClr val="black"/>
                </a:solidFill>
                <a:latin typeface="Times New Roman" pitchFamily="18" charset="0"/>
              </a:endParaRPr>
            </a:p>
          </p:txBody>
        </p: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33757" y="4343428"/>
              <a:ext cx="3870076" cy="1124334"/>
            </a:xfrm>
            <a:prstGeom prst="rect">
              <a:avLst/>
            </a:prstGeom>
          </p:spPr>
        </p:pic>
        <p:sp>
          <p:nvSpPr>
            <p:cNvPr id="23" name="Oval 22"/>
            <p:cNvSpPr/>
            <p:nvPr/>
          </p:nvSpPr>
          <p:spPr bwMode="auto">
            <a:xfrm rot="19729775">
              <a:off x="938456" y="4275188"/>
              <a:ext cx="990600" cy="574757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68580" tIns="34290" rIns="68580" bIns="34290" numCol="1" rtlCol="0" anchor="t" anchorCtr="0" compatLnSpc="1">
              <a:prstTxWarp prst="textNoShape">
                <a:avLst/>
              </a:prstTxWarp>
            </a:bodyPr>
            <a:lstStyle/>
            <a:p>
              <a:pPr algn="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350" dirty="0">
                  <a:solidFill>
                    <a:prstClr val="black"/>
                  </a:solidFill>
                  <a:latin typeface="Times New Roman" pitchFamily="18" charset="0"/>
                </a:rPr>
                <a:t>D2L</a:t>
              </a: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7" y="545875"/>
            <a:ext cx="7309226" cy="62317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Other Resources (no extra costs)</a:t>
            </a:r>
            <a:br>
              <a:rPr lang="en-US" dirty="0" smtClean="0"/>
            </a:br>
            <a:r>
              <a:rPr lang="en-US" sz="1500" dirty="0"/>
              <a:t>(Links are available on the next slide)</a:t>
            </a:r>
            <a:endParaRPr lang="en-US" sz="1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348747" y="2018317"/>
            <a:ext cx="2652296" cy="9261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350">
              <a:solidFill>
                <a:prstClr val="black"/>
              </a:solidFill>
              <a:latin typeface="Times New Roman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/>
          <a:srcRect b="8572"/>
          <a:stretch/>
        </p:blipFill>
        <p:spPr>
          <a:xfrm>
            <a:off x="469202" y="2080591"/>
            <a:ext cx="2371725" cy="457200"/>
          </a:xfrm>
          <a:prstGeom prst="rect">
            <a:avLst/>
          </a:prstGeom>
          <a:ln>
            <a:noFill/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6077" y="4513164"/>
            <a:ext cx="2016947" cy="7203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50777" y="4207205"/>
            <a:ext cx="1695721" cy="137034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6"/>
          <a:srcRect r="62896"/>
          <a:stretch/>
        </p:blipFill>
        <p:spPr>
          <a:xfrm>
            <a:off x="6766077" y="2057578"/>
            <a:ext cx="2221931" cy="94773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09364" y="1795166"/>
            <a:ext cx="578644" cy="62150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27337" y="2735404"/>
            <a:ext cx="559934" cy="55479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36054" y="2711299"/>
            <a:ext cx="538982" cy="57890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72951" y="5142212"/>
            <a:ext cx="371475" cy="3286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79844" y="5142212"/>
            <a:ext cx="371475" cy="3714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979969" y="5142216"/>
            <a:ext cx="364331" cy="33575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25020" y="4640713"/>
            <a:ext cx="2171700" cy="614363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68026" y="2563439"/>
            <a:ext cx="1374078" cy="355365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54115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Links (copy &amp; paste):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551" y="1410159"/>
            <a:ext cx="7395210" cy="4726236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1800" dirty="0">
                <a:solidFill>
                  <a:schemeClr val="tx1"/>
                </a:solidFill>
              </a:rPr>
              <a:t>Open website for the first few days: 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650" dirty="0">
                <a:solidFill>
                  <a:schemeClr val="tx1"/>
                </a:solidFill>
              </a:rPr>
              <a:t>http://</a:t>
            </a:r>
            <a:r>
              <a:rPr lang="en-US" sz="1650" dirty="0">
                <a:solidFill>
                  <a:schemeClr val="tx1"/>
                </a:solidFill>
              </a:rPr>
              <a:t>faculty.ung.edu/kmelton/BUSA3110.html</a:t>
            </a:r>
          </a:p>
          <a:p>
            <a:pPr lvl="1"/>
            <a:endParaRPr lang="en-US" sz="1650" dirty="0">
              <a:solidFill>
                <a:schemeClr val="tx1"/>
              </a:solidFill>
            </a:endParaRPr>
          </a:p>
          <a:p>
            <a:pPr lvl="1"/>
            <a:r>
              <a:rPr lang="en-US" sz="1650" dirty="0">
                <a:solidFill>
                  <a:schemeClr val="tx1"/>
                </a:solidFill>
              </a:rPr>
              <a:t>D2L login (remember that we will use Statistics for Business Section DA Fall 2017)</a:t>
            </a:r>
            <a:r>
              <a:rPr lang="en-US" sz="1650" dirty="0">
                <a:solidFill>
                  <a:schemeClr val="tx1"/>
                </a:solidFill>
              </a:rPr>
              <a:t/>
            </a:r>
            <a:br>
              <a:rPr lang="en-US" sz="1650" dirty="0">
                <a:solidFill>
                  <a:schemeClr val="tx1"/>
                </a:solidFill>
              </a:rPr>
            </a:br>
            <a:r>
              <a:rPr lang="en-US" sz="1650" dirty="0">
                <a:solidFill>
                  <a:schemeClr val="tx1"/>
                </a:solidFill>
              </a:rPr>
              <a:t>https://ung.view.usg.edu/d2l/home</a:t>
            </a:r>
            <a:r>
              <a:rPr lang="en-US" sz="1650" dirty="0">
                <a:solidFill>
                  <a:schemeClr val="tx1"/>
                </a:solidFill>
              </a:rPr>
              <a:t/>
            </a:r>
            <a:br>
              <a:rPr lang="en-US" sz="1650" dirty="0">
                <a:solidFill>
                  <a:schemeClr val="tx1"/>
                </a:solidFill>
              </a:rPr>
            </a:br>
            <a:endParaRPr lang="en-US" sz="1650" dirty="0">
              <a:solidFill>
                <a:schemeClr val="tx1"/>
              </a:solidFill>
            </a:endParaRP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JMP Software download (and instructions): 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650" dirty="0">
                <a:solidFill>
                  <a:schemeClr val="tx1"/>
                </a:solidFill>
              </a:rPr>
              <a:t>Software.ung.edu</a:t>
            </a:r>
            <a:br>
              <a:rPr lang="en-US" sz="1650" dirty="0">
                <a:solidFill>
                  <a:schemeClr val="tx1"/>
                </a:solidFill>
              </a:rPr>
            </a:br>
            <a:endParaRPr lang="en-US" sz="1650" dirty="0">
              <a:solidFill>
                <a:schemeClr val="tx1"/>
              </a:solidFill>
            </a:endParaRP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UNG Virtual Lab: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650" dirty="0">
                <a:solidFill>
                  <a:schemeClr val="tx1"/>
                </a:solidFill>
              </a:rPr>
              <a:t>https</a:t>
            </a:r>
            <a:r>
              <a:rPr lang="en-US" sz="1650" dirty="0">
                <a:solidFill>
                  <a:schemeClr val="tx1"/>
                </a:solidFill>
              </a:rPr>
              <a:t>://</a:t>
            </a:r>
            <a:r>
              <a:rPr lang="en-US" sz="1650" dirty="0">
                <a:solidFill>
                  <a:schemeClr val="tx1"/>
                </a:solidFill>
              </a:rPr>
              <a:t>my.ung.edu/departments/information-technology/Pages/Remote-Access.aspx</a:t>
            </a:r>
            <a:br>
              <a:rPr lang="en-US" sz="1650" dirty="0">
                <a:solidFill>
                  <a:schemeClr val="tx1"/>
                </a:solidFill>
              </a:rPr>
            </a:br>
            <a:endParaRPr lang="en-US" sz="1650" dirty="0">
              <a:solidFill>
                <a:schemeClr val="tx1"/>
              </a:solidFill>
            </a:endParaRPr>
          </a:p>
          <a:p>
            <a:pPr lvl="1"/>
            <a:r>
              <a:rPr lang="en-US" sz="1800" dirty="0">
                <a:solidFill>
                  <a:schemeClr val="tx1"/>
                </a:solidFill>
              </a:rPr>
              <a:t>Microsoft Office download (right side of the page):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650" dirty="0">
                <a:solidFill>
                  <a:schemeClr val="tx1"/>
                </a:solidFill>
              </a:rPr>
              <a:t>https</a:t>
            </a:r>
            <a:r>
              <a:rPr lang="en-US" sz="1650" dirty="0">
                <a:solidFill>
                  <a:schemeClr val="tx1"/>
                </a:solidFill>
              </a:rPr>
              <a:t>://</a:t>
            </a:r>
            <a:r>
              <a:rPr lang="en-US" sz="1650" dirty="0">
                <a:solidFill>
                  <a:schemeClr val="tx1"/>
                </a:solidFill>
              </a:rPr>
              <a:t>my.ung.edu/departments/information-technology/Pages/Office-365.aspx</a:t>
            </a:r>
            <a:br>
              <a:rPr lang="en-US" sz="1650" dirty="0">
                <a:solidFill>
                  <a:schemeClr val="tx1"/>
                </a:solidFill>
              </a:rPr>
            </a:br>
            <a:endParaRPr lang="en-US" sz="1650" dirty="0">
              <a:solidFill>
                <a:schemeClr val="tx1"/>
              </a:solidFill>
            </a:endParaRPr>
          </a:p>
          <a:p>
            <a:pPr lvl="1"/>
            <a:r>
              <a:rPr lang="en-US" sz="1800" dirty="0" err="1">
                <a:solidFill>
                  <a:schemeClr val="tx1"/>
                </a:solidFill>
              </a:rPr>
              <a:t>MyStatLab</a:t>
            </a:r>
            <a:r>
              <a:rPr lang="en-US" sz="1800" dirty="0">
                <a:solidFill>
                  <a:schemeClr val="tx1"/>
                </a:solidFill>
              </a:rPr>
              <a:t> logon page:  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650" dirty="0">
                <a:solidFill>
                  <a:schemeClr val="tx1"/>
                </a:solidFill>
              </a:rPr>
              <a:t>mystatlab.com</a:t>
            </a:r>
          </a:p>
          <a:p>
            <a:pPr lvl="1"/>
            <a:endParaRPr lang="en-US" sz="1800" dirty="0">
              <a:solidFill>
                <a:schemeClr val="tx1"/>
              </a:solidFill>
            </a:endParaRPr>
          </a:p>
          <a:p>
            <a:pPr lvl="1"/>
            <a:endParaRPr lang="en-US" sz="1800" dirty="0">
              <a:solidFill>
                <a:schemeClr val="tx1"/>
              </a:solidFill>
            </a:endParaRPr>
          </a:p>
          <a:p>
            <a:pPr lvl="1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Cloud Callout 4"/>
          <p:cNvSpPr/>
          <p:nvPr/>
        </p:nvSpPr>
        <p:spPr>
          <a:xfrm>
            <a:off x="6283838" y="1410159"/>
            <a:ext cx="2283011" cy="695510"/>
          </a:xfrm>
          <a:prstGeom prst="cloudCallout">
            <a:avLst>
              <a:gd name="adj1" fmla="val -54940"/>
              <a:gd name="adj2" fmla="val 6508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Prep 1 calls for you to </a:t>
            </a:r>
            <a:br>
              <a:rPr lang="en-US" sz="1200" dirty="0"/>
            </a:br>
            <a:r>
              <a:rPr lang="en-US" sz="1200" dirty="0"/>
              <a:t>access this site</a:t>
            </a:r>
            <a:endParaRPr lang="en-US" sz="1200" dirty="0"/>
          </a:p>
        </p:txBody>
      </p:sp>
      <p:sp>
        <p:nvSpPr>
          <p:cNvPr id="6" name="Cloud Callout 5"/>
          <p:cNvSpPr/>
          <p:nvPr/>
        </p:nvSpPr>
        <p:spPr>
          <a:xfrm>
            <a:off x="5773643" y="2684382"/>
            <a:ext cx="2793206" cy="729779"/>
          </a:xfrm>
          <a:prstGeom prst="cloudCallout">
            <a:avLst>
              <a:gd name="adj1" fmla="val -61844"/>
              <a:gd name="adj2" fmla="val 61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Prep 3 relates to accessing correctly installed JMP software</a:t>
            </a:r>
            <a:endParaRPr lang="en-US" sz="1200" dirty="0"/>
          </a:p>
        </p:txBody>
      </p:sp>
      <p:sp>
        <p:nvSpPr>
          <p:cNvPr id="7" name="Cloud Callout 6"/>
          <p:cNvSpPr/>
          <p:nvPr/>
        </p:nvSpPr>
        <p:spPr>
          <a:xfrm>
            <a:off x="3687637" y="5094171"/>
            <a:ext cx="3186113" cy="553392"/>
          </a:xfrm>
          <a:prstGeom prst="cloudCallout">
            <a:avLst>
              <a:gd name="adj1" fmla="val -61192"/>
              <a:gd name="adj2" fmla="val 18609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err="1"/>
              <a:t>MyStatLab</a:t>
            </a:r>
            <a:r>
              <a:rPr lang="en-US" sz="1200" dirty="0"/>
              <a:t> assignment 1 is already available at this site.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0658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6777" y="1333041"/>
            <a:ext cx="5186792" cy="5093693"/>
          </a:xfrm>
        </p:spPr>
        <p:txBody>
          <a:bodyPr>
            <a:normAutofit/>
          </a:bodyPr>
          <a:lstStyle/>
          <a:p>
            <a:r>
              <a:rPr lang="en-US" b="1" dirty="0"/>
              <a:t>Be here</a:t>
            </a:r>
          </a:p>
          <a:p>
            <a:pPr lvl="1"/>
            <a:r>
              <a:rPr lang="en-US" sz="1400" dirty="0"/>
              <a:t>Physically </a:t>
            </a:r>
          </a:p>
          <a:p>
            <a:pPr lvl="2"/>
            <a:r>
              <a:rPr lang="en-US" dirty="0"/>
              <a:t>Put phones away and engaging in class</a:t>
            </a:r>
          </a:p>
          <a:p>
            <a:pPr lvl="2"/>
            <a:r>
              <a:rPr lang="en-US" dirty="0"/>
              <a:t>Take notes</a:t>
            </a:r>
          </a:p>
          <a:p>
            <a:pPr lvl="1"/>
            <a:r>
              <a:rPr lang="en-US" sz="1400" dirty="0"/>
              <a:t>Mentally</a:t>
            </a:r>
          </a:p>
          <a:p>
            <a:pPr lvl="2"/>
            <a:r>
              <a:rPr lang="en-US" dirty="0"/>
              <a:t>Believe you can learn </a:t>
            </a:r>
            <a:r>
              <a:rPr lang="en-US" dirty="0"/>
              <a:t>statistics</a:t>
            </a:r>
          </a:p>
          <a:p>
            <a:pPr lvl="2"/>
            <a:r>
              <a:rPr lang="en-US" dirty="0"/>
              <a:t>Focus on the when, how, and why for the tools and techniques </a:t>
            </a:r>
            <a:br>
              <a:rPr lang="en-US" dirty="0"/>
            </a:br>
            <a:r>
              <a:rPr lang="en-US" dirty="0"/>
              <a:t>(not just on “getting the answer”)</a:t>
            </a:r>
          </a:p>
          <a:p>
            <a:r>
              <a:rPr lang="en-US" b="1" dirty="0"/>
              <a:t>On time</a:t>
            </a:r>
          </a:p>
          <a:p>
            <a:r>
              <a:rPr lang="en-US" b="1" dirty="0" smtClean="0"/>
              <a:t>Prepared</a:t>
            </a:r>
          </a:p>
          <a:p>
            <a:pPr lvl="1"/>
            <a:r>
              <a:rPr lang="en-US" sz="1275" dirty="0"/>
              <a:t>Read (for concept), read (for content), read (for understanding)</a:t>
            </a:r>
          </a:p>
          <a:p>
            <a:pPr lvl="1"/>
            <a:r>
              <a:rPr lang="en-US" sz="1275" dirty="0"/>
              <a:t>Attempt practice problems</a:t>
            </a:r>
          </a:p>
          <a:p>
            <a:pPr lvl="1"/>
            <a:r>
              <a:rPr lang="en-US" sz="1275" dirty="0"/>
              <a:t>Seek </a:t>
            </a:r>
            <a:r>
              <a:rPr lang="en-US" sz="1275" dirty="0"/>
              <a:t>help </a:t>
            </a:r>
            <a:r>
              <a:rPr lang="en-US" sz="1275" b="1" dirty="0">
                <a:solidFill>
                  <a:srgbClr val="FF0000"/>
                </a:solidFill>
              </a:rPr>
              <a:t>EARLY</a:t>
            </a:r>
            <a:r>
              <a:rPr lang="en-US" sz="1275" dirty="0"/>
              <a:t> when you are struggling</a:t>
            </a:r>
          </a:p>
          <a:p>
            <a:r>
              <a:rPr lang="en-US" b="1" dirty="0" smtClean="0"/>
              <a:t>Engaged</a:t>
            </a:r>
          </a:p>
          <a:p>
            <a:pPr lvl="1"/>
            <a:r>
              <a:rPr lang="en-US" sz="1275" dirty="0"/>
              <a:t>Take responsibility for </a:t>
            </a:r>
            <a:r>
              <a:rPr lang="en-US" sz="1275" dirty="0"/>
              <a:t>learning</a:t>
            </a:r>
          </a:p>
          <a:p>
            <a:pPr lvl="2"/>
            <a:r>
              <a:rPr lang="en-US" sz="1275" dirty="0"/>
              <a:t>Ask questions</a:t>
            </a:r>
          </a:p>
          <a:p>
            <a:pPr lvl="2"/>
            <a:r>
              <a:rPr lang="en-US" sz="1275" dirty="0"/>
              <a:t>Try to answer questions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3569" y="1850231"/>
            <a:ext cx="2721510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4991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Content —</a:t>
            </a:r>
            <a:r>
              <a:rPr lang="en-US" dirty="0"/>
              <a:t> </a:t>
            </a:r>
            <a:r>
              <a:rPr lang="en-US" dirty="0" smtClean="0"/>
              <a:t>Statistics!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31918AB2-66A2-4142-AD96-D74904145B02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73871" y="3811439"/>
            <a:ext cx="1828800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/>
              <a:t>Applied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0246" y="2021741"/>
            <a:ext cx="2000251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300" dirty="0"/>
              <a:t>Statistics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522477" y="2127755"/>
            <a:ext cx="407475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Uses </a:t>
            </a:r>
            <a:r>
              <a:rPr lang="en-US" b="1" dirty="0"/>
              <a:t>data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From situations where </a:t>
            </a:r>
            <a:r>
              <a:rPr lang="en-US" b="1" dirty="0"/>
              <a:t>variation</a:t>
            </a:r>
            <a:r>
              <a:rPr lang="en-US" dirty="0"/>
              <a:t> exists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In quantitative </a:t>
            </a:r>
            <a:r>
              <a:rPr lang="en-US" b="1" dirty="0"/>
              <a:t>models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To guide </a:t>
            </a:r>
            <a:r>
              <a:rPr lang="en-US" b="1" dirty="0"/>
              <a:t>decisions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That inform </a:t>
            </a:r>
            <a:r>
              <a:rPr lang="en-US" b="1" dirty="0"/>
              <a:t>action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00497" y="3883044"/>
            <a:ext cx="48313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For use in a </a:t>
            </a:r>
            <a:r>
              <a:rPr lang="en-US" b="1" dirty="0"/>
              <a:t>practical setting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Where </a:t>
            </a:r>
            <a:r>
              <a:rPr lang="en-US" b="1" dirty="0"/>
              <a:t>theoretical assumptions</a:t>
            </a:r>
            <a:r>
              <a:rPr lang="en-US" dirty="0"/>
              <a:t> may not apply perfectly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dirty="0"/>
              <a:t>And</a:t>
            </a:r>
            <a:r>
              <a:rPr lang="en-US" b="1" dirty="0"/>
              <a:t> results</a:t>
            </a:r>
            <a:r>
              <a:rPr lang="en-US" dirty="0"/>
              <a:t> </a:t>
            </a:r>
            <a:r>
              <a:rPr lang="en-US" dirty="0"/>
              <a:t>and </a:t>
            </a:r>
            <a:r>
              <a:rPr lang="en-US" b="1" dirty="0"/>
              <a:t>limitations</a:t>
            </a:r>
            <a:r>
              <a:rPr lang="en-US" dirty="0"/>
              <a:t> need to be </a:t>
            </a:r>
            <a:r>
              <a:rPr lang="en-US" b="1" dirty="0"/>
              <a:t>communicated</a:t>
            </a:r>
            <a:r>
              <a:rPr lang="en-US" dirty="0"/>
              <a:t> in the language of the situation</a:t>
            </a:r>
          </a:p>
        </p:txBody>
      </p:sp>
    </p:spTree>
    <p:extLst>
      <p:ext uri="{BB962C8B-B14F-4D97-AF65-F5344CB8AC3E}">
        <p14:creationId xmlns:p14="http://schemas.microsoft.com/office/powerpoint/2010/main" val="327805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7367" y="459954"/>
            <a:ext cx="5829300" cy="6534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Course Description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24569" y="1421176"/>
            <a:ext cx="7469436" cy="4781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 second course in statistical methods with special orientation to applications in business. Emphasis will be placed on </a:t>
            </a:r>
            <a:r>
              <a:rPr lang="en-US" u="sng" dirty="0"/>
              <a:t>application of statistical techniques</a:t>
            </a:r>
            <a:r>
              <a:rPr lang="en-US" dirty="0"/>
              <a:t>, </a:t>
            </a:r>
            <a:r>
              <a:rPr lang="en-US" u="sng" dirty="0"/>
              <a:t>assessing their appropriateness</a:t>
            </a:r>
            <a:r>
              <a:rPr lang="en-US" dirty="0"/>
              <a:t>, and </a:t>
            </a:r>
            <a:r>
              <a:rPr lang="en-US" u="sng" dirty="0"/>
              <a:t>communicating results to various audiences</a:t>
            </a:r>
            <a:r>
              <a:rPr lang="en-US" dirty="0"/>
              <a:t>.  Topics include:</a:t>
            </a:r>
          </a:p>
          <a:p>
            <a:pPr marL="511969">
              <a:spcBef>
                <a:spcPts val="225"/>
              </a:spcBef>
            </a:pPr>
            <a:r>
              <a:rPr lang="en-US" dirty="0"/>
              <a:t>data collection, </a:t>
            </a:r>
          </a:p>
          <a:p>
            <a:pPr marL="511969">
              <a:spcBef>
                <a:spcPts val="225"/>
              </a:spcBef>
            </a:pPr>
            <a:r>
              <a:rPr lang="en-US" dirty="0"/>
              <a:t>sampling, </a:t>
            </a:r>
          </a:p>
          <a:p>
            <a:pPr marL="511969">
              <a:spcBef>
                <a:spcPts val="225"/>
              </a:spcBef>
            </a:pPr>
            <a:r>
              <a:rPr lang="en-US" dirty="0"/>
              <a:t>data visualization, </a:t>
            </a:r>
          </a:p>
          <a:p>
            <a:pPr marL="511969">
              <a:spcBef>
                <a:spcPts val="225"/>
              </a:spcBef>
            </a:pPr>
            <a:r>
              <a:rPr lang="en-US" dirty="0"/>
              <a:t>data analysis, </a:t>
            </a:r>
          </a:p>
          <a:p>
            <a:pPr marL="511969">
              <a:spcBef>
                <a:spcPts val="225"/>
              </a:spcBef>
            </a:pPr>
            <a:r>
              <a:rPr lang="en-US" dirty="0"/>
              <a:t>model building using regression, and </a:t>
            </a:r>
          </a:p>
          <a:p>
            <a:pPr marL="511969">
              <a:spcBef>
                <a:spcPts val="225"/>
              </a:spcBef>
            </a:pPr>
            <a:r>
              <a:rPr lang="en-US" dirty="0"/>
              <a:t>other statistical techniques. </a:t>
            </a:r>
          </a:p>
          <a:p>
            <a:pPr marL="0" indent="0">
              <a:buNone/>
            </a:pPr>
            <a:r>
              <a:rPr lang="en-US" dirty="0"/>
              <a:t>Statistical software is used extensively in the course. This course should be taken as soon as the prerequisite is satisfied.  </a:t>
            </a:r>
            <a:r>
              <a:rPr lang="en-US" dirty="0" err="1"/>
              <a:t>Prerec</a:t>
            </a:r>
            <a:r>
              <a:rPr lang="en-US" dirty="0"/>
              <a:t>:   </a:t>
            </a:r>
            <a:r>
              <a:rPr lang="en-US" dirty="0"/>
              <a:t>Admission to Upper Division and MATH </a:t>
            </a:r>
            <a:r>
              <a:rPr lang="en-US" dirty="0"/>
              <a:t>2400 with a grade of C or higher.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41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7298" y="454121"/>
            <a:ext cx="7772400" cy="75598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Learning Outcomes</a:t>
            </a:r>
            <a:br>
              <a:rPr lang="en-US" dirty="0" smtClean="0"/>
            </a:br>
            <a:r>
              <a:rPr lang="en-US" sz="1800" dirty="0"/>
              <a:t>(Course Level)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9113" y="1476260"/>
            <a:ext cx="7217228" cy="43406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Upon completion of this course, students should be able to:</a:t>
            </a:r>
          </a:p>
          <a:p>
            <a:pPr marL="620792" indent="-257175">
              <a:buFont typeface="Courier New" panose="02070309020205020404" pitchFamily="49" charset="0"/>
              <a:buChar char="o"/>
            </a:pPr>
            <a:r>
              <a:rPr lang="en-US" sz="1800" dirty="0"/>
              <a:t>select appropriate statistical methods to guide </a:t>
            </a:r>
            <a:r>
              <a:rPr lang="en-US" sz="1800" i="1" dirty="0"/>
              <a:t>decision-making</a:t>
            </a:r>
            <a:endParaRPr lang="en-US" sz="1800" dirty="0"/>
          </a:p>
          <a:p>
            <a:pPr marL="620792" indent="-257175">
              <a:buFont typeface="Courier New" panose="02070309020205020404" pitchFamily="49" charset="0"/>
              <a:buChar char="o"/>
            </a:pPr>
            <a:r>
              <a:rPr lang="en-US" sz="1800" dirty="0"/>
              <a:t>generate and use statistical output to analyze data</a:t>
            </a:r>
          </a:p>
          <a:p>
            <a:pPr marL="620792" indent="-257175">
              <a:buFont typeface="Courier New" panose="02070309020205020404" pitchFamily="49" charset="0"/>
              <a:buChar char="o"/>
            </a:pPr>
            <a:r>
              <a:rPr lang="en-US" sz="1800" dirty="0"/>
              <a:t>identify the limitations of the statistical methods covered</a:t>
            </a:r>
          </a:p>
          <a:p>
            <a:pPr marL="620792" indent="-257175">
              <a:buFont typeface="Courier New" panose="02070309020205020404" pitchFamily="49" charset="0"/>
              <a:buChar char="o"/>
            </a:pPr>
            <a:r>
              <a:rPr lang="en-US" sz="1800" dirty="0"/>
              <a:t>communicate how statistical studies were conducted and the results of those studies</a:t>
            </a:r>
          </a:p>
          <a:p>
            <a:pPr marL="620792" indent="-257175">
              <a:buFont typeface="Courier New" panose="02070309020205020404" pitchFamily="49" charset="0"/>
              <a:buChar char="o"/>
            </a:pPr>
            <a:r>
              <a:rPr lang="en-US" sz="1800" dirty="0"/>
              <a:t>recognize ethical issues related to the collection and analysis of data and the communication of the results of the analysis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1CA9D-7821-47AD-A6E4-8DB98AEA0B3D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520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3656</TotalTime>
  <Words>442</Words>
  <Application>Microsoft Office PowerPoint</Application>
  <PresentationFormat>On-screen Show (4:3)</PresentationFormat>
  <Paragraphs>107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Times New Roman</vt:lpstr>
      <vt:lpstr>Custom Design</vt:lpstr>
      <vt:lpstr>Retrospect</vt:lpstr>
      <vt:lpstr>Fall 2017:  BUSA 3110 –  Statistics for Business Week 1 – Day 1</vt:lpstr>
      <vt:lpstr>Day 1:  Overview </vt:lpstr>
      <vt:lpstr>Purchased Resources</vt:lpstr>
      <vt:lpstr>Other Resources (no extra costs) (Links are available on the next slide)</vt:lpstr>
      <vt:lpstr>Links (copy &amp; paste):</vt:lpstr>
      <vt:lpstr>Expectations</vt:lpstr>
      <vt:lpstr>Course Content — Statistics! </vt:lpstr>
      <vt:lpstr>Course Description</vt:lpstr>
      <vt:lpstr>Learning Outcomes (Course Level)</vt:lpstr>
      <vt:lpstr>Assignment for Completion (prior to next class) (links: D2L and http://faculty.ung.edu/kmelton/busa3110.html)</vt:lpstr>
    </vt:vector>
  </TitlesOfParts>
  <Company>University of North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Melton</dc:creator>
  <cp:lastModifiedBy>Kim Melton</cp:lastModifiedBy>
  <cp:revision>145</cp:revision>
  <cp:lastPrinted>2017-06-17T21:33:36Z</cp:lastPrinted>
  <dcterms:created xsi:type="dcterms:W3CDTF">2017-01-04T15:09:27Z</dcterms:created>
  <dcterms:modified xsi:type="dcterms:W3CDTF">2017-08-21T14:30:40Z</dcterms:modified>
</cp:coreProperties>
</file>