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64" r:id="rId2"/>
    <p:sldMasterId id="2147483801" r:id="rId3"/>
    <p:sldMasterId id="2147483813" r:id="rId4"/>
  </p:sldMasterIdLst>
  <p:notesMasterIdLst>
    <p:notesMasterId r:id="rId21"/>
  </p:notesMasterIdLst>
  <p:sldIdLst>
    <p:sldId id="257" r:id="rId5"/>
    <p:sldId id="269" r:id="rId6"/>
    <p:sldId id="307" r:id="rId7"/>
    <p:sldId id="305" r:id="rId8"/>
    <p:sldId id="289" r:id="rId9"/>
    <p:sldId id="278" r:id="rId10"/>
    <p:sldId id="283" r:id="rId11"/>
    <p:sldId id="306" r:id="rId12"/>
    <p:sldId id="284" r:id="rId13"/>
    <p:sldId id="292" r:id="rId14"/>
    <p:sldId id="275" r:id="rId15"/>
    <p:sldId id="273" r:id="rId16"/>
    <p:sldId id="272" r:id="rId17"/>
    <p:sldId id="274" r:id="rId18"/>
    <p:sldId id="309" r:id="rId19"/>
    <p:sldId id="30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12F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68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08EB7-1F3E-408F-A912-289258DDC90B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6CC29-9B15-4601-91B9-10962A2E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01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4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  <a:cs typeface="Arial" charset="0"/>
              </a:rPr>
              <a:t>QTM1310/ Sharpe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1E4345D-0550-4954-A3B9-C90A4C9C0581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2787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  <a:cs typeface="Arial" charset="0"/>
              </a:rPr>
              <a:t>QTM1310/ Sharpe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CEB3C15-9366-41AD-8322-103172584475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2659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  <a:cs typeface="Arial" charset="0"/>
              </a:rPr>
              <a:t>QTM1310/ Sharpe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C3D105A-F860-4FF5-B76D-544978D9DB80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665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5332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  <a:cs typeface="Arial" charset="0"/>
              </a:rPr>
              <a:t>QTM1310/ Sharpe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5FAE307-4CDE-4597-B07D-2AE7C3160450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681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6" name="Group 18"/>
          <p:cNvGrpSpPr>
            <a:grpSpLocks/>
          </p:cNvGrpSpPr>
          <p:nvPr userDrawn="1"/>
        </p:nvGrpSpPr>
        <p:grpSpPr bwMode="auto">
          <a:xfrm>
            <a:off x="-23284" y="-20638"/>
            <a:ext cx="12213168" cy="6878638"/>
            <a:chOff x="-11" y="-13"/>
            <a:chExt cx="5770" cy="433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sp>
        <p:nvSpPr>
          <p:cNvPr id="2067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1727200" y="22860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3200" y="3810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0769600" y="228600"/>
            <a:ext cx="1219200" cy="471488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fld id="{0D6A22FA-F9CF-4606-8217-4FEED53269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108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86030-5CC8-4862-BD32-64EE76B21CF8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79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1501" y="609600"/>
            <a:ext cx="2595033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2167" y="609600"/>
            <a:ext cx="758613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E86A5-5193-4F6E-B814-5140BB00CB2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48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09600"/>
            <a:ext cx="8789313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63200" y="6135090"/>
            <a:ext cx="1021840" cy="370171"/>
          </a:xfrm>
          <a:prstGeom prst="rect">
            <a:avLst/>
          </a:prstGeom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ACCBF9">
                  <a:shade val="50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9887" y="6135810"/>
            <a:ext cx="7621984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ACCBF9">
                  <a:shade val="50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3166528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3244141"/>
            <a:ext cx="779971" cy="365125"/>
          </a:xfrm>
        </p:spPr>
        <p:txBody>
          <a:bodyPr/>
          <a:lstStyle/>
          <a:p>
            <a:pPr algn="ctr"/>
            <a:fld id="{990B41CA-569D-40E7-8E58-026C0338B2C8}" type="slidenum">
              <a:rPr lang="en-US" smtClean="0">
                <a:solidFill>
                  <a:prstClr val="black"/>
                </a:solidFill>
              </a:rPr>
              <a:pPr algn="ctr"/>
              <a:t>‹#›</a:t>
            </a:fld>
            <a:endParaRPr lang="en-US" sz="1200">
              <a:solidFill>
                <a:srgbClr val="ACCB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931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6" name="Group 18"/>
          <p:cNvGrpSpPr>
            <a:grpSpLocks/>
          </p:cNvGrpSpPr>
          <p:nvPr userDrawn="1"/>
        </p:nvGrpSpPr>
        <p:grpSpPr bwMode="auto">
          <a:xfrm>
            <a:off x="-23284" y="-20638"/>
            <a:ext cx="12213168" cy="6878638"/>
            <a:chOff x="-11" y="-13"/>
            <a:chExt cx="5770" cy="433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sp>
        <p:nvSpPr>
          <p:cNvPr id="2067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1727200" y="22860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3200" y="3810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0769600" y="228600"/>
            <a:ext cx="1219200" cy="471488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fld id="{0D6A22FA-F9CF-4606-8217-4FEED53269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738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5367" y="508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816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0" y="25146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7225" y="389980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13AC2-A539-44A5-A75A-C18879A01690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99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2167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5367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990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9A621-527F-4419-8114-66700E9D8B3C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881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A4931-8AD3-4F39-AFC6-75B29812910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780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F9D10-0EE8-4FE1-A679-2758A24CF54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518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5367" y="508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455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2B9CC-8F96-454A-86EE-0F0157364D54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559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DDB1C-7DF6-4C06-BC2C-8CA3CB84B2E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048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86030-5CC8-4862-BD32-64EE76B21CF8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24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1501" y="609600"/>
            <a:ext cx="2595033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2167" y="609600"/>
            <a:ext cx="758613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E86A5-5193-4F6E-B814-5140BB00CB2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8172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09600"/>
            <a:ext cx="8789313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63200" y="6135090"/>
            <a:ext cx="1021840" cy="370171"/>
          </a:xfrm>
          <a:prstGeom prst="rect">
            <a:avLst/>
          </a:prstGeom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ACCBF9">
                  <a:shade val="50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9887" y="6135810"/>
            <a:ext cx="7621984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ACCBF9">
                  <a:shade val="50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3166528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3244141"/>
            <a:ext cx="779971" cy="365125"/>
          </a:xfrm>
        </p:spPr>
        <p:txBody>
          <a:bodyPr/>
          <a:lstStyle/>
          <a:p>
            <a:pPr algn="ctr"/>
            <a:fld id="{990B41CA-569D-40E7-8E58-026C0338B2C8}" type="slidenum">
              <a:rPr lang="en-US" smtClean="0">
                <a:solidFill>
                  <a:prstClr val="black"/>
                </a:solidFill>
              </a:rPr>
              <a:pPr algn="ctr"/>
              <a:t>‹#›</a:t>
            </a:fld>
            <a:endParaRPr lang="en-US" sz="1200">
              <a:solidFill>
                <a:srgbClr val="ACCB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8470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22041" indent="0" algn="ctr">
              <a:buNone/>
              <a:defRPr/>
            </a:lvl2pPr>
            <a:lvl3pPr marL="844083" indent="0" algn="ctr">
              <a:buNone/>
              <a:defRPr/>
            </a:lvl3pPr>
            <a:lvl4pPr marL="1266124" indent="0" algn="ctr">
              <a:buNone/>
              <a:defRPr/>
            </a:lvl4pPr>
            <a:lvl5pPr marL="1688165" indent="0" algn="ctr">
              <a:buNone/>
              <a:defRPr/>
            </a:lvl5pPr>
            <a:lvl6pPr marL="2110207" indent="0" algn="ctr">
              <a:buNone/>
              <a:defRPr/>
            </a:lvl6pPr>
            <a:lvl7pPr marL="2532248" indent="0" algn="ctr">
              <a:buNone/>
              <a:defRPr/>
            </a:lvl7pPr>
            <a:lvl8pPr marL="2954289" indent="0" algn="ctr">
              <a:buNone/>
              <a:defRPr/>
            </a:lvl8pPr>
            <a:lvl9pPr marL="337633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E34F5E1-EA40-4ED1-B612-B95494853B68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94745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81138"/>
            <a:ext cx="10972800" cy="4525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825D50-8AA1-48E5-888F-4836475B85E1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38176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C3B8268-98D9-43BA-AB4B-1DDE7590B114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3999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138"/>
            <a:ext cx="5384800" cy="4525962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138"/>
            <a:ext cx="5384800" cy="4525962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67790A-7E4C-4DDC-BC04-2FE987A69988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06060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848614-22E3-4F49-A4F7-46FD89532929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84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0" y="25146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7225" y="389980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13AC2-A539-44A5-A75A-C18879A01690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915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9A0F36E-9A09-4965-99C8-FFEFD0B56146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68677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gray">
          <a:xfrm>
            <a:off x="0" y="6400800"/>
            <a:ext cx="12192000" cy="457200"/>
          </a:xfrm>
          <a:prstGeom prst="rect">
            <a:avLst/>
          </a:prstGeom>
          <a:solidFill>
            <a:srgbClr val="222B86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" name="Rectangle 8"/>
          <p:cNvSpPr>
            <a:spLocks noChangeArrowheads="1"/>
          </p:cNvSpPr>
          <p:nvPr userDrawn="1"/>
        </p:nvSpPr>
        <p:spPr bwMode="gray">
          <a:xfrm>
            <a:off x="554893" y="6508750"/>
            <a:ext cx="7197969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23">
                <a:solidFill>
                  <a:srgbClr val="FFFFFF"/>
                </a:solidFill>
                <a:latin typeface="Arial" charset="0"/>
                <a:ea typeface="ＭＳ Ｐゴシック" charset="-128"/>
              </a:rPr>
              <a:t>Copyright © 2015 Pearson Education. All rights reserved.</a:t>
            </a:r>
          </a:p>
        </p:txBody>
      </p:sp>
      <p:pic>
        <p:nvPicPr>
          <p:cNvPr id="4" name="Picture 9" descr="Pearson_Bound_Whit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277" y="6356352"/>
            <a:ext cx="22098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10261601" y="6308725"/>
            <a:ext cx="15396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62" b="1" smtClean="0">
                <a:solidFill>
                  <a:srgbClr val="FFFFFF"/>
                </a:solidFill>
              </a:rPr>
              <a:t>24-</a:t>
            </a:r>
            <a:fld id="{93C207FF-FD9B-4900-BF0B-09A86AF4035C}" type="slidenum">
              <a:rPr lang="en-US" altLang="en-US" sz="1662" b="1" smtClean="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1662" b="1" smtClean="0">
              <a:solidFill>
                <a:srgbClr val="FFFFFF"/>
              </a:solidFill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10869249" y="0"/>
            <a:ext cx="1322753" cy="1371600"/>
          </a:xfrm>
          <a:prstGeom prst="rect">
            <a:avLst/>
          </a:prstGeom>
          <a:solidFill>
            <a:srgbClr val="438CE9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7" name="Rectangle 16"/>
          <p:cNvSpPr>
            <a:spLocks noChangeArrowheads="1"/>
          </p:cNvSpPr>
          <p:nvPr userDrawn="1"/>
        </p:nvSpPr>
        <p:spPr bwMode="auto">
          <a:xfrm rot="10800000">
            <a:off x="11732848" y="1295400"/>
            <a:ext cx="459153" cy="5124450"/>
          </a:xfrm>
          <a:prstGeom prst="rect">
            <a:avLst/>
          </a:prstGeom>
          <a:gradFill rotWithShape="1">
            <a:gsLst>
              <a:gs pos="0">
                <a:srgbClr val="438CE9"/>
              </a:gs>
              <a:gs pos="100000">
                <a:srgbClr val="222B8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8" name="Picture 103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1771" y="76200"/>
            <a:ext cx="116644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6561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75F4CC7-5FF3-4458-B7C2-3DFCDD9E7E3F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49430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6E3B29-B24A-495E-A511-FAD7165FFF24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31807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138"/>
            <a:ext cx="10972800" cy="45259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9CB436-1C16-4C30-9860-1F47AF98A69F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38194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7324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7324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3841F6C-31C8-4FD1-804B-4811B5098E5B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0241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22041" indent="0" algn="ctr">
              <a:buNone/>
              <a:defRPr/>
            </a:lvl2pPr>
            <a:lvl3pPr marL="844083" indent="0" algn="ctr">
              <a:buNone/>
              <a:defRPr/>
            </a:lvl3pPr>
            <a:lvl4pPr marL="1266124" indent="0" algn="ctr">
              <a:buNone/>
              <a:defRPr/>
            </a:lvl4pPr>
            <a:lvl5pPr marL="1688165" indent="0" algn="ctr">
              <a:buNone/>
              <a:defRPr/>
            </a:lvl5pPr>
            <a:lvl6pPr marL="2110207" indent="0" algn="ctr">
              <a:buNone/>
              <a:defRPr/>
            </a:lvl6pPr>
            <a:lvl7pPr marL="2532248" indent="0" algn="ctr">
              <a:buNone/>
              <a:defRPr/>
            </a:lvl7pPr>
            <a:lvl8pPr marL="2954289" indent="0" algn="ctr">
              <a:buNone/>
              <a:defRPr/>
            </a:lvl8pPr>
            <a:lvl9pPr marL="337633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E34F5E1-EA40-4ED1-B612-B95494853B68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18725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81138"/>
            <a:ext cx="10972800" cy="4525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825D50-8AA1-48E5-888F-4836475B85E1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15137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C3B8268-98D9-43BA-AB4B-1DDE7590B114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23441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138"/>
            <a:ext cx="5384800" cy="4525962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138"/>
            <a:ext cx="5384800" cy="4525962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67790A-7E4C-4DDC-BC04-2FE987A69988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3962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2167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5367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120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848614-22E3-4F49-A4F7-46FD89532929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75549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9A0F36E-9A09-4965-99C8-FFEFD0B56146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22574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gray">
          <a:xfrm>
            <a:off x="0" y="6400800"/>
            <a:ext cx="12192000" cy="457200"/>
          </a:xfrm>
          <a:prstGeom prst="rect">
            <a:avLst/>
          </a:prstGeom>
          <a:solidFill>
            <a:srgbClr val="222B86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" name="Rectangle 8"/>
          <p:cNvSpPr>
            <a:spLocks noChangeArrowheads="1"/>
          </p:cNvSpPr>
          <p:nvPr userDrawn="1"/>
        </p:nvSpPr>
        <p:spPr bwMode="gray">
          <a:xfrm>
            <a:off x="554893" y="6508750"/>
            <a:ext cx="7197969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23">
                <a:solidFill>
                  <a:srgbClr val="FFFFFF"/>
                </a:solidFill>
                <a:latin typeface="Arial" charset="0"/>
                <a:ea typeface="ＭＳ Ｐゴシック" charset="-128"/>
              </a:rPr>
              <a:t>Copyright © 2015 Pearson Education. All rights reserved.</a:t>
            </a:r>
          </a:p>
        </p:txBody>
      </p:sp>
      <p:pic>
        <p:nvPicPr>
          <p:cNvPr id="4" name="Picture 9" descr="Pearson_Bound_Whit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277" y="6356352"/>
            <a:ext cx="22098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10261601" y="6308725"/>
            <a:ext cx="15396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62" b="1" smtClean="0">
                <a:solidFill>
                  <a:srgbClr val="FFFFFF"/>
                </a:solidFill>
              </a:rPr>
              <a:t>24-</a:t>
            </a:r>
            <a:fld id="{93C207FF-FD9B-4900-BF0B-09A86AF4035C}" type="slidenum">
              <a:rPr lang="en-US" altLang="en-US" sz="1662" b="1" smtClean="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1662" b="1" smtClean="0">
              <a:solidFill>
                <a:srgbClr val="FFFFFF"/>
              </a:solidFill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10869249" y="0"/>
            <a:ext cx="1322753" cy="1371600"/>
          </a:xfrm>
          <a:prstGeom prst="rect">
            <a:avLst/>
          </a:prstGeom>
          <a:solidFill>
            <a:srgbClr val="438CE9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7" name="Rectangle 16"/>
          <p:cNvSpPr>
            <a:spLocks noChangeArrowheads="1"/>
          </p:cNvSpPr>
          <p:nvPr userDrawn="1"/>
        </p:nvSpPr>
        <p:spPr bwMode="auto">
          <a:xfrm rot="10800000">
            <a:off x="11732848" y="1295400"/>
            <a:ext cx="459153" cy="5124450"/>
          </a:xfrm>
          <a:prstGeom prst="rect">
            <a:avLst/>
          </a:prstGeom>
          <a:gradFill rotWithShape="1">
            <a:gsLst>
              <a:gs pos="0">
                <a:srgbClr val="438CE9"/>
              </a:gs>
              <a:gs pos="100000">
                <a:srgbClr val="222B8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8" name="Picture 103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1771" y="76200"/>
            <a:ext cx="116644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0846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75F4CC7-5FF3-4458-B7C2-3DFCDD9E7E3F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35572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6E3B29-B24A-495E-A511-FAD7165FFF24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403134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138"/>
            <a:ext cx="10972800" cy="45259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9CB436-1C16-4C30-9860-1F47AF98A69F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42999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7324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7324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0"/>
          </p:nvPr>
        </p:nvSpPr>
        <p:spPr>
          <a:xfrm>
            <a:off x="11074402" y="6264277"/>
            <a:ext cx="48846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3841F6C-31C8-4FD1-804B-4811B5098E5B}" type="slidenum">
              <a:rPr lang="en-US" altLang="en-US" sz="2215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2215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636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9A621-527F-4419-8114-66700E9D8B3C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32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A4931-8AD3-4F39-AFC6-75B29812910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426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F9D10-0EE8-4FE1-A679-2758A24CF54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499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2B9CC-8F96-454A-86EE-0F0157364D54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756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5233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6433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DDB1C-7DF6-4C06-BC2C-8CA3CB84B2E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17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oup 18"/>
          <p:cNvGrpSpPr>
            <a:grpSpLocks/>
          </p:cNvGrpSpPr>
          <p:nvPr/>
        </p:nvGrpSpPr>
        <p:grpSpPr bwMode="auto">
          <a:xfrm>
            <a:off x="-23284" y="-20638"/>
            <a:ext cx="12213168" cy="6878638"/>
            <a:chOff x="-11" y="-13"/>
            <a:chExt cx="5770" cy="4333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693333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2167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5367" y="508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9F1CA9D-7821-47AD-A6E4-8DB98AEA0B3D}" type="slidenum">
              <a:rPr lang="en-US" smtClean="0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23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oup 18"/>
          <p:cNvGrpSpPr>
            <a:grpSpLocks/>
          </p:cNvGrpSpPr>
          <p:nvPr/>
        </p:nvGrpSpPr>
        <p:grpSpPr bwMode="auto">
          <a:xfrm>
            <a:off x="-23284" y="-20638"/>
            <a:ext cx="12213168" cy="6878638"/>
            <a:chOff x="-11" y="-13"/>
            <a:chExt cx="5770" cy="4333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693333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2167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5367" y="508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9F1CA9D-7821-47AD-A6E4-8DB98AEA0B3D}" type="slidenum">
              <a:rPr lang="en-US" smtClean="0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26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 userDrawn="1"/>
        </p:nvSpPr>
        <p:spPr bwMode="gray">
          <a:xfrm>
            <a:off x="0" y="6400800"/>
            <a:ext cx="12192000" cy="457200"/>
          </a:xfrm>
          <a:prstGeom prst="rect">
            <a:avLst/>
          </a:prstGeom>
          <a:solidFill>
            <a:srgbClr val="364395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gray">
          <a:xfrm>
            <a:off x="554893" y="6508750"/>
            <a:ext cx="7197969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23">
                <a:solidFill>
                  <a:srgbClr val="FFFFFF"/>
                </a:solidFill>
                <a:latin typeface="Arial" charset="0"/>
                <a:ea typeface="ＭＳ Ｐゴシック" charset="-128"/>
              </a:rPr>
              <a:t>Copyright © 2014  Pearson Education. All rights reserved.</a:t>
            </a:r>
          </a:p>
        </p:txBody>
      </p:sp>
      <p:pic>
        <p:nvPicPr>
          <p:cNvPr id="1028" name="Picture 9" descr="Pearson_Bound_Whit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277" y="6356352"/>
            <a:ext cx="22098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10"/>
          <p:cNvSpPr>
            <a:spLocks noChangeArrowheads="1"/>
          </p:cNvSpPr>
          <p:nvPr userDrawn="1"/>
        </p:nvSpPr>
        <p:spPr bwMode="auto">
          <a:xfrm>
            <a:off x="10261601" y="6308725"/>
            <a:ext cx="15396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62" b="1" smtClean="0">
                <a:solidFill>
                  <a:srgbClr val="FFFFFF"/>
                </a:solidFill>
              </a:rPr>
              <a:t>24-</a:t>
            </a:r>
            <a:fld id="{AA36D1D6-32BA-4057-A845-A18097E11124}" type="slidenum">
              <a:rPr lang="en-US" altLang="en-US" sz="1662" b="1" smtClean="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1662" b="1" smtClean="0">
              <a:solidFill>
                <a:srgbClr val="FFFFFF"/>
              </a:solidFill>
            </a:endParaRPr>
          </a:p>
        </p:txBody>
      </p:sp>
      <p:sp>
        <p:nvSpPr>
          <p:cNvPr id="1030" name="Rectangle 12"/>
          <p:cNvSpPr>
            <a:spLocks noChangeArrowheads="1"/>
          </p:cNvSpPr>
          <p:nvPr userDrawn="1"/>
        </p:nvSpPr>
        <p:spPr bwMode="auto">
          <a:xfrm>
            <a:off x="10869249" y="2"/>
            <a:ext cx="1322753" cy="1484313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F5CA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1031" name="Picture 12" descr="0321716116_sharpe_sbs2e_cov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9249" y="260350"/>
            <a:ext cx="1322753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4"/>
          <p:cNvSpPr>
            <a:spLocks noChangeArrowheads="1"/>
          </p:cNvSpPr>
          <p:nvPr userDrawn="1"/>
        </p:nvSpPr>
        <p:spPr bwMode="auto">
          <a:xfrm rot="10800000">
            <a:off x="11732848" y="1481138"/>
            <a:ext cx="459153" cy="49387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F5CA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635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+mj-lt"/>
          <a:ea typeface="Arial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ea typeface="Arial" charset="0"/>
          <a:cs typeface="Arial" charset="0"/>
        </a:defRPr>
      </a:lvl5pPr>
      <a:lvl6pPr marL="422041" algn="l" rtl="0" fontAlgn="base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cs typeface="Arial" charset="0"/>
        </a:defRPr>
      </a:lvl6pPr>
      <a:lvl7pPr marL="844083" algn="l" rtl="0" fontAlgn="base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cs typeface="Arial" charset="0"/>
        </a:defRPr>
      </a:lvl7pPr>
      <a:lvl8pPr marL="1266124" algn="l" rtl="0" fontAlgn="base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cs typeface="Arial" charset="0"/>
        </a:defRPr>
      </a:lvl8pPr>
      <a:lvl9pPr marL="1688165" algn="l" rtl="0" fontAlgn="base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cs typeface="Arial" charset="0"/>
        </a:defRPr>
      </a:lvl9pPr>
    </p:titleStyle>
    <p:bodyStyle>
      <a:lvl1pPr marL="337047" indent="-235933" algn="l" rtl="0" eaLnBrk="0" fontAlgn="base" hangingPunct="0">
        <a:spcBef>
          <a:spcPts val="369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492" b="1">
          <a:solidFill>
            <a:schemeClr val="tx1"/>
          </a:solidFill>
          <a:latin typeface="+mn-lt"/>
          <a:ea typeface="Arial" charset="0"/>
          <a:cs typeface="+mn-cs"/>
        </a:defRPr>
      </a:lvl1pPr>
      <a:lvl2pPr marL="572980" indent="-211021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123" b="1">
          <a:solidFill>
            <a:schemeClr val="tx1"/>
          </a:solidFill>
          <a:latin typeface="+mn-lt"/>
          <a:ea typeface="Arial" charset="0"/>
          <a:cs typeface="+mn-cs"/>
        </a:defRPr>
      </a:lvl2pPr>
      <a:lvl3pPr marL="792793" indent="-211021" algn="l" rtl="0" eaLnBrk="0" fontAlgn="base" hangingPunct="0">
        <a:spcBef>
          <a:spcPts val="323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1939">
          <a:solidFill>
            <a:schemeClr val="tx1"/>
          </a:solidFill>
          <a:latin typeface="+mn-lt"/>
          <a:ea typeface="Arial" charset="0"/>
          <a:cs typeface="+mn-cs"/>
        </a:defRPr>
      </a:lvl3pPr>
      <a:lvl4pPr marL="1055103" indent="-211021" algn="l" rtl="0" eaLnBrk="0" fontAlgn="base" hangingPunct="0">
        <a:spcBef>
          <a:spcPts val="323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754" i="1">
          <a:solidFill>
            <a:schemeClr val="tx1"/>
          </a:solidFill>
          <a:latin typeface="+mn-lt"/>
          <a:ea typeface="Arial" charset="0"/>
          <a:cs typeface="+mn-cs"/>
        </a:defRPr>
      </a:lvl4pPr>
      <a:lvl5pPr marL="1266124" indent="-211021" algn="l" rtl="0" eaLnBrk="0" fontAlgn="base" hangingPunct="0">
        <a:spcBef>
          <a:spcPts val="323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i="1">
          <a:solidFill>
            <a:schemeClr val="tx1"/>
          </a:solidFill>
          <a:latin typeface="+mn-lt"/>
          <a:ea typeface="Arial" charset="0"/>
          <a:cs typeface="+mn-cs"/>
        </a:defRPr>
      </a:lvl5pPr>
      <a:lvl6pPr marL="1688165" indent="-211021" algn="l" rtl="0" fontAlgn="base">
        <a:spcBef>
          <a:spcPts val="32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i="1">
          <a:solidFill>
            <a:schemeClr val="tx1"/>
          </a:solidFill>
          <a:latin typeface="+mn-lt"/>
          <a:cs typeface="+mn-cs"/>
        </a:defRPr>
      </a:lvl6pPr>
      <a:lvl7pPr marL="2110207" indent="-211021" algn="l" rtl="0" fontAlgn="base">
        <a:spcBef>
          <a:spcPts val="32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i="1">
          <a:solidFill>
            <a:schemeClr val="tx1"/>
          </a:solidFill>
          <a:latin typeface="+mn-lt"/>
          <a:cs typeface="+mn-cs"/>
        </a:defRPr>
      </a:lvl7pPr>
      <a:lvl8pPr marL="2532248" indent="-211021" algn="l" rtl="0" fontAlgn="base">
        <a:spcBef>
          <a:spcPts val="32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i="1">
          <a:solidFill>
            <a:schemeClr val="tx1"/>
          </a:solidFill>
          <a:latin typeface="+mn-lt"/>
          <a:cs typeface="+mn-cs"/>
        </a:defRPr>
      </a:lvl8pPr>
      <a:lvl9pPr marL="2954289" indent="-211021" algn="l" rtl="0" fontAlgn="base">
        <a:spcBef>
          <a:spcPts val="32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 userDrawn="1"/>
        </p:nvSpPr>
        <p:spPr bwMode="gray">
          <a:xfrm>
            <a:off x="0" y="6400800"/>
            <a:ext cx="12192000" cy="457200"/>
          </a:xfrm>
          <a:prstGeom prst="rect">
            <a:avLst/>
          </a:prstGeom>
          <a:solidFill>
            <a:srgbClr val="364395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gray">
          <a:xfrm>
            <a:off x="554893" y="6508750"/>
            <a:ext cx="7197969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23">
                <a:solidFill>
                  <a:srgbClr val="FFFFFF"/>
                </a:solidFill>
                <a:latin typeface="Arial" charset="0"/>
                <a:ea typeface="ＭＳ Ｐゴシック" charset="-128"/>
              </a:rPr>
              <a:t>Copyright © 2014  Pearson Education. All rights reserved.</a:t>
            </a:r>
          </a:p>
        </p:txBody>
      </p:sp>
      <p:pic>
        <p:nvPicPr>
          <p:cNvPr id="1028" name="Picture 9" descr="Pearson_Bound_Whit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277" y="6356352"/>
            <a:ext cx="22098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10"/>
          <p:cNvSpPr>
            <a:spLocks noChangeArrowheads="1"/>
          </p:cNvSpPr>
          <p:nvPr userDrawn="1"/>
        </p:nvSpPr>
        <p:spPr bwMode="auto">
          <a:xfrm>
            <a:off x="10261601" y="6308725"/>
            <a:ext cx="15396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62" b="1" smtClean="0">
                <a:solidFill>
                  <a:srgbClr val="FFFFFF"/>
                </a:solidFill>
              </a:rPr>
              <a:t>24-</a:t>
            </a:r>
            <a:fld id="{AA36D1D6-32BA-4057-A845-A18097E11124}" type="slidenum">
              <a:rPr lang="en-US" altLang="en-US" sz="1662" b="1" smtClean="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1662" b="1" smtClean="0">
              <a:solidFill>
                <a:srgbClr val="FFFFFF"/>
              </a:solidFill>
            </a:endParaRPr>
          </a:p>
        </p:txBody>
      </p:sp>
      <p:sp>
        <p:nvSpPr>
          <p:cNvPr id="1030" name="Rectangle 12"/>
          <p:cNvSpPr>
            <a:spLocks noChangeArrowheads="1"/>
          </p:cNvSpPr>
          <p:nvPr userDrawn="1"/>
        </p:nvSpPr>
        <p:spPr bwMode="auto">
          <a:xfrm>
            <a:off x="10869249" y="2"/>
            <a:ext cx="1322753" cy="1484313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F5CA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1031" name="Picture 12" descr="0321716116_sharpe_sbs2e_cov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9249" y="260350"/>
            <a:ext cx="1322753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4"/>
          <p:cNvSpPr>
            <a:spLocks noChangeArrowheads="1"/>
          </p:cNvSpPr>
          <p:nvPr userDrawn="1"/>
        </p:nvSpPr>
        <p:spPr bwMode="auto">
          <a:xfrm rot="10800000">
            <a:off x="11732848" y="1481138"/>
            <a:ext cx="459153" cy="49387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F5CA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15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8097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+mj-lt"/>
          <a:ea typeface="Arial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ea typeface="Arial" charset="0"/>
          <a:cs typeface="Arial" charset="0"/>
        </a:defRPr>
      </a:lvl5pPr>
      <a:lvl6pPr marL="422041" algn="l" rtl="0" fontAlgn="base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cs typeface="Arial" charset="0"/>
        </a:defRPr>
      </a:lvl6pPr>
      <a:lvl7pPr marL="844083" algn="l" rtl="0" fontAlgn="base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cs typeface="Arial" charset="0"/>
        </a:defRPr>
      </a:lvl7pPr>
      <a:lvl8pPr marL="1266124" algn="l" rtl="0" fontAlgn="base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cs typeface="Arial" charset="0"/>
        </a:defRPr>
      </a:lvl8pPr>
      <a:lvl9pPr marL="1688165" algn="l" rtl="0" fontAlgn="base">
        <a:spcBef>
          <a:spcPct val="0"/>
        </a:spcBef>
        <a:spcAft>
          <a:spcPct val="0"/>
        </a:spcAft>
        <a:defRPr sz="3785" b="1">
          <a:solidFill>
            <a:schemeClr val="tx2"/>
          </a:solidFill>
          <a:latin typeface="Lucida Sans Unicode" pitchFamily="34" charset="0"/>
          <a:cs typeface="Arial" charset="0"/>
        </a:defRPr>
      </a:lvl9pPr>
    </p:titleStyle>
    <p:bodyStyle>
      <a:lvl1pPr marL="337047" indent="-235933" algn="l" rtl="0" eaLnBrk="0" fontAlgn="base" hangingPunct="0">
        <a:spcBef>
          <a:spcPts val="369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492" b="1">
          <a:solidFill>
            <a:schemeClr val="tx1"/>
          </a:solidFill>
          <a:latin typeface="+mn-lt"/>
          <a:ea typeface="Arial" charset="0"/>
          <a:cs typeface="+mn-cs"/>
        </a:defRPr>
      </a:lvl1pPr>
      <a:lvl2pPr marL="572980" indent="-211021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123" b="1">
          <a:solidFill>
            <a:schemeClr val="tx1"/>
          </a:solidFill>
          <a:latin typeface="+mn-lt"/>
          <a:ea typeface="Arial" charset="0"/>
          <a:cs typeface="+mn-cs"/>
        </a:defRPr>
      </a:lvl2pPr>
      <a:lvl3pPr marL="792793" indent="-211021" algn="l" rtl="0" eaLnBrk="0" fontAlgn="base" hangingPunct="0">
        <a:spcBef>
          <a:spcPts val="323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1939">
          <a:solidFill>
            <a:schemeClr val="tx1"/>
          </a:solidFill>
          <a:latin typeface="+mn-lt"/>
          <a:ea typeface="Arial" charset="0"/>
          <a:cs typeface="+mn-cs"/>
        </a:defRPr>
      </a:lvl3pPr>
      <a:lvl4pPr marL="1055103" indent="-211021" algn="l" rtl="0" eaLnBrk="0" fontAlgn="base" hangingPunct="0">
        <a:spcBef>
          <a:spcPts val="323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754" i="1">
          <a:solidFill>
            <a:schemeClr val="tx1"/>
          </a:solidFill>
          <a:latin typeface="+mn-lt"/>
          <a:ea typeface="Arial" charset="0"/>
          <a:cs typeface="+mn-cs"/>
        </a:defRPr>
      </a:lvl4pPr>
      <a:lvl5pPr marL="1266124" indent="-211021" algn="l" rtl="0" eaLnBrk="0" fontAlgn="base" hangingPunct="0">
        <a:spcBef>
          <a:spcPts val="323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i="1">
          <a:solidFill>
            <a:schemeClr val="tx1"/>
          </a:solidFill>
          <a:latin typeface="+mn-lt"/>
          <a:ea typeface="Arial" charset="0"/>
          <a:cs typeface="+mn-cs"/>
        </a:defRPr>
      </a:lvl5pPr>
      <a:lvl6pPr marL="1688165" indent="-211021" algn="l" rtl="0" fontAlgn="base">
        <a:spcBef>
          <a:spcPts val="32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i="1">
          <a:solidFill>
            <a:schemeClr val="tx1"/>
          </a:solidFill>
          <a:latin typeface="+mn-lt"/>
          <a:cs typeface="+mn-cs"/>
        </a:defRPr>
      </a:lvl6pPr>
      <a:lvl7pPr marL="2110207" indent="-211021" algn="l" rtl="0" fontAlgn="base">
        <a:spcBef>
          <a:spcPts val="32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i="1">
          <a:solidFill>
            <a:schemeClr val="tx1"/>
          </a:solidFill>
          <a:latin typeface="+mn-lt"/>
          <a:cs typeface="+mn-cs"/>
        </a:defRPr>
      </a:lvl7pPr>
      <a:lvl8pPr marL="2532248" indent="-211021" algn="l" rtl="0" fontAlgn="base">
        <a:spcBef>
          <a:spcPts val="32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i="1">
          <a:solidFill>
            <a:schemeClr val="tx1"/>
          </a:solidFill>
          <a:latin typeface="+mn-lt"/>
          <a:cs typeface="+mn-cs"/>
        </a:defRPr>
      </a:lvl8pPr>
      <a:lvl9pPr marL="2954289" indent="-211021" algn="l" rtl="0" fontAlgn="base">
        <a:spcBef>
          <a:spcPts val="32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ctrTitle" sz="quarter"/>
          </p:nvPr>
        </p:nvSpPr>
        <p:spPr>
          <a:xfrm>
            <a:off x="2819400" y="826770"/>
            <a:ext cx="7772400" cy="2514600"/>
          </a:xfrm>
        </p:spPr>
        <p:txBody>
          <a:bodyPr/>
          <a:lstStyle/>
          <a:p>
            <a:r>
              <a:rPr lang="en-US" sz="3600" dirty="0" smtClean="0"/>
              <a:t>Fall 2016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BUSA 3110 - Statistics for Business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 smtClean="0"/>
              <a:t>Module 1:  Preparing Data for Analysis</a:t>
            </a:r>
            <a:endParaRPr lang="en-US" sz="2800" dirty="0"/>
          </a:p>
        </p:txBody>
      </p:sp>
      <p:sp>
        <p:nvSpPr>
          <p:cNvPr id="19" name="Subtitle 18"/>
          <p:cNvSpPr>
            <a:spLocks noGrp="1"/>
          </p:cNvSpPr>
          <p:nvPr>
            <p:ph type="subTitle" sz="quarter" idx="1"/>
          </p:nvPr>
        </p:nvSpPr>
        <p:spPr>
          <a:xfrm>
            <a:off x="3733800" y="3722370"/>
            <a:ext cx="6400800" cy="762000"/>
          </a:xfrm>
        </p:spPr>
        <p:txBody>
          <a:bodyPr/>
          <a:lstStyle/>
          <a:p>
            <a:r>
              <a:rPr lang="en-US" dirty="0" smtClean="0"/>
              <a:t>Kim I. Melton, Ph.D.</a:t>
            </a:r>
            <a:endParaRPr lang="en-US" dirty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4150995" y="5006340"/>
            <a:ext cx="5109210" cy="1611630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All students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have been moved the D2L Statistics for Business Section 1 Fall 2016.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Explosion 1 2"/>
          <p:cNvSpPr/>
          <p:nvPr/>
        </p:nvSpPr>
        <p:spPr bwMode="auto">
          <a:xfrm rot="6285456">
            <a:off x="9715500" y="5093361"/>
            <a:ext cx="1245870" cy="1383030"/>
          </a:xfrm>
          <a:prstGeom prst="irregularSeal1">
            <a:avLst/>
          </a:prstGeom>
          <a:solidFill>
            <a:srgbClr val="F6F12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xplosion 1 5"/>
          <p:cNvSpPr/>
          <p:nvPr/>
        </p:nvSpPr>
        <p:spPr bwMode="auto">
          <a:xfrm>
            <a:off x="2654279" y="5120640"/>
            <a:ext cx="1245870" cy="1383030"/>
          </a:xfrm>
          <a:prstGeom prst="irregularSeal1">
            <a:avLst/>
          </a:prstGeom>
          <a:solidFill>
            <a:srgbClr val="F6F12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66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333" y="292100"/>
            <a:ext cx="10363200" cy="1143000"/>
          </a:xfrm>
        </p:spPr>
        <p:txBody>
          <a:bodyPr/>
          <a:lstStyle/>
          <a:p>
            <a:r>
              <a:rPr lang="en-US" dirty="0" smtClean="0"/>
              <a:t>Other Issues in Data </a:t>
            </a:r>
            <a:r>
              <a:rPr lang="en-US" dirty="0"/>
              <a:t>C</a:t>
            </a:r>
            <a:r>
              <a:rPr lang="en-US" dirty="0" smtClean="0"/>
              <a:t>ollection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4931-8AD3-4F39-AFC6-75B298129106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3240" y="1435100"/>
            <a:ext cx="924451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External influences (practical and ethical)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Practical (time, money, access)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Ethical </a:t>
            </a:r>
          </a:p>
          <a:p>
            <a:pPr lvl="3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policies that can interfere with collecting good data:  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evaluation systems that look at components separately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reward systems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quotas and arbitrary goals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fiscal year budgets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Other issues to cover in Chapter 8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Methods </a:t>
            </a:r>
            <a:r>
              <a:rPr lang="en-US" sz="2600" dirty="0"/>
              <a:t>of accessing (primary, </a:t>
            </a:r>
            <a:r>
              <a:rPr lang="en-US" sz="2600" dirty="0" smtClean="0"/>
              <a:t>secondary; </a:t>
            </a:r>
            <a:br>
              <a:rPr lang="en-US" sz="2600" dirty="0" smtClean="0"/>
            </a:br>
            <a:r>
              <a:rPr lang="en-US" sz="2600" dirty="0" smtClean="0"/>
              <a:t>survey, experiment, observational)</a:t>
            </a:r>
            <a:endParaRPr lang="en-US" sz="2600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600" dirty="0"/>
              <a:t>Choice of observations (random, convenience, rational</a:t>
            </a:r>
            <a:r>
              <a:rPr lang="en-US" sz="2600" dirty="0" smtClean="0"/>
              <a:t>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1828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1524001" y="89716"/>
            <a:ext cx="184731" cy="34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62">
              <a:solidFill>
                <a:srgbClr val="000000"/>
              </a:solidFill>
            </a:endParaRPr>
          </a:p>
        </p:txBody>
      </p:sp>
      <p:sp>
        <p:nvSpPr>
          <p:cNvPr id="24579" name="Rectangle 7"/>
          <p:cNvSpPr>
            <a:spLocks noChangeArrowheads="1"/>
          </p:cNvSpPr>
          <p:nvPr/>
        </p:nvSpPr>
        <p:spPr bwMode="auto">
          <a:xfrm>
            <a:off x="1524001" y="89716"/>
            <a:ext cx="184731" cy="34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62">
              <a:solidFill>
                <a:srgbClr val="000000"/>
              </a:solidFill>
            </a:endParaRPr>
          </a:p>
        </p:txBody>
      </p:sp>
      <p:sp>
        <p:nvSpPr>
          <p:cNvPr id="24580" name="Text Box 1035"/>
          <p:cNvSpPr txBox="1">
            <a:spLocks noChangeArrowheads="1"/>
          </p:cNvSpPr>
          <p:nvPr/>
        </p:nvSpPr>
        <p:spPr bwMode="auto">
          <a:xfrm>
            <a:off x="1828801" y="404448"/>
            <a:ext cx="5381601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954" b="1">
                <a:solidFill>
                  <a:srgbClr val="0033CC"/>
                </a:solidFill>
              </a:rPr>
              <a:t>24.5  Successful Data Mining</a:t>
            </a:r>
          </a:p>
        </p:txBody>
      </p:sp>
      <p:sp>
        <p:nvSpPr>
          <p:cNvPr id="24581" name="Text Box 1046"/>
          <p:cNvSpPr txBox="1">
            <a:spLocks noChangeArrowheads="1"/>
          </p:cNvSpPr>
          <p:nvPr/>
        </p:nvSpPr>
        <p:spPr bwMode="auto">
          <a:xfrm>
            <a:off x="2019510" y="1506836"/>
            <a:ext cx="7643446" cy="2478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15" dirty="0">
                <a:solidFill>
                  <a:srgbClr val="000000"/>
                </a:solidFill>
              </a:rPr>
              <a:t>The first step is to have a well-defined business problem, which can help you avoid going down a lot of blind paths.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215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15" dirty="0">
                <a:solidFill>
                  <a:srgbClr val="000000"/>
                </a:solidFill>
              </a:rPr>
              <a:t>Typically, 65% to 90% of the time is spent in data preparation – investigating missing values, correcting wrong entries, reconciling data definitions, or creating new variables from old ones.</a:t>
            </a:r>
          </a:p>
        </p:txBody>
      </p:sp>
    </p:spTree>
    <p:extLst>
      <p:ext uri="{BB962C8B-B14F-4D97-AF65-F5344CB8AC3E}">
        <p14:creationId xmlns:p14="http://schemas.microsoft.com/office/powerpoint/2010/main" val="127614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ChangeArrowheads="1"/>
          </p:cNvSpPr>
          <p:nvPr/>
        </p:nvSpPr>
        <p:spPr bwMode="auto">
          <a:xfrm>
            <a:off x="1524001" y="89716"/>
            <a:ext cx="184731" cy="34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62">
              <a:solidFill>
                <a:srgbClr val="000000"/>
              </a:solidFill>
            </a:endParaRPr>
          </a:p>
        </p:txBody>
      </p:sp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1524001" y="89716"/>
            <a:ext cx="184731" cy="34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62">
              <a:solidFill>
                <a:srgbClr val="000000"/>
              </a:solidFill>
            </a:endParaRPr>
          </a:p>
        </p:txBody>
      </p:sp>
      <p:sp>
        <p:nvSpPr>
          <p:cNvPr id="36868" name="Text Box 1035"/>
          <p:cNvSpPr txBox="1">
            <a:spLocks noChangeArrowheads="1"/>
          </p:cNvSpPr>
          <p:nvPr/>
        </p:nvSpPr>
        <p:spPr bwMode="auto">
          <a:xfrm>
            <a:off x="1828802" y="404448"/>
            <a:ext cx="6487884" cy="100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954" b="1" dirty="0">
                <a:solidFill>
                  <a:srgbClr val="0033CC"/>
                </a:solidFill>
              </a:rPr>
              <a:t>24.8  The Data Mining </a:t>
            </a:r>
            <a:r>
              <a:rPr lang="en-US" altLang="en-US" sz="2954" b="1" dirty="0" smtClean="0">
                <a:solidFill>
                  <a:srgbClr val="0033CC"/>
                </a:solidFill>
              </a:rPr>
              <a:t>Process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954" b="1" dirty="0">
                <a:solidFill>
                  <a:srgbClr val="0033CC"/>
                </a:solidFill>
              </a:rPr>
              <a:t> </a:t>
            </a:r>
            <a:r>
              <a:rPr lang="en-US" altLang="en-US" sz="2954" b="1" dirty="0" smtClean="0">
                <a:solidFill>
                  <a:srgbClr val="0033CC"/>
                </a:solidFill>
              </a:rPr>
              <a:t>        </a:t>
            </a:r>
            <a:r>
              <a:rPr lang="en-US" altLang="en-US" sz="2954" dirty="0" smtClean="0">
                <a:solidFill>
                  <a:srgbClr val="FF0000"/>
                </a:solidFill>
              </a:rPr>
              <a:t>(</a:t>
            </a:r>
            <a:r>
              <a:rPr lang="en-US" altLang="en-US" sz="2954" dirty="0">
                <a:solidFill>
                  <a:srgbClr val="FF0000"/>
                </a:solidFill>
              </a:rPr>
              <a:t>and </a:t>
            </a:r>
            <a:r>
              <a:rPr lang="en-US" altLang="en-US" sz="2954" dirty="0" smtClean="0">
                <a:solidFill>
                  <a:srgbClr val="FF0000"/>
                </a:solidFill>
              </a:rPr>
              <a:t>data </a:t>
            </a:r>
            <a:r>
              <a:rPr lang="en-US" altLang="en-US" sz="2954" dirty="0">
                <a:solidFill>
                  <a:srgbClr val="FF0000"/>
                </a:solidFill>
              </a:rPr>
              <a:t>analysis in practice</a:t>
            </a:r>
            <a:r>
              <a:rPr lang="en-US" altLang="en-US" sz="2954" dirty="0" smtClean="0">
                <a:solidFill>
                  <a:srgbClr val="FF0000"/>
                </a:solidFill>
              </a:rPr>
              <a:t>)</a:t>
            </a:r>
            <a:endParaRPr lang="en-US" altLang="en-US" sz="2954" dirty="0">
              <a:solidFill>
                <a:srgbClr val="FF0000"/>
              </a:solidFill>
            </a:endParaRPr>
          </a:p>
        </p:txBody>
      </p:sp>
      <p:sp>
        <p:nvSpPr>
          <p:cNvPr id="36869" name="Text Box 1046"/>
          <p:cNvSpPr txBox="1">
            <a:spLocks noChangeArrowheads="1"/>
          </p:cNvSpPr>
          <p:nvPr/>
        </p:nvSpPr>
        <p:spPr bwMode="auto">
          <a:xfrm>
            <a:off x="1349828" y="1724550"/>
            <a:ext cx="9154886" cy="4353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46" dirty="0">
                <a:solidFill>
                  <a:srgbClr val="000000"/>
                </a:solidFill>
              </a:rPr>
              <a:t>The process must start with the </a:t>
            </a:r>
            <a:r>
              <a:rPr lang="en-US" altLang="en-US" sz="1846" b="1" dirty="0">
                <a:solidFill>
                  <a:srgbClr val="000000"/>
                </a:solidFill>
              </a:rPr>
              <a:t>Business Understanding </a:t>
            </a:r>
            <a:r>
              <a:rPr lang="en-US" altLang="en-US" sz="1846" dirty="0">
                <a:solidFill>
                  <a:srgbClr val="000000"/>
                </a:solidFill>
              </a:rPr>
              <a:t>phase.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46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46" b="1" dirty="0">
                <a:solidFill>
                  <a:srgbClr val="000000"/>
                </a:solidFill>
              </a:rPr>
              <a:t>Data Understanding </a:t>
            </a:r>
            <a:r>
              <a:rPr lang="en-US" altLang="en-US" sz="1846" dirty="0">
                <a:solidFill>
                  <a:srgbClr val="000000"/>
                </a:solidFill>
              </a:rPr>
              <a:t>is central to the entire data mining project – it is crucial to understand the data warehouse, what it contains, and what limitations are present.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46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46" dirty="0">
                <a:solidFill>
                  <a:srgbClr val="000000"/>
                </a:solidFill>
              </a:rPr>
              <a:t>Once variables are selected and the response variable has been agreed upon, the </a:t>
            </a:r>
            <a:r>
              <a:rPr lang="en-US" altLang="en-US" sz="1846" b="1" dirty="0">
                <a:solidFill>
                  <a:srgbClr val="000000"/>
                </a:solidFill>
              </a:rPr>
              <a:t>Data Preparation </a:t>
            </a:r>
            <a:r>
              <a:rPr lang="en-US" altLang="en-US" sz="1846" dirty="0">
                <a:solidFill>
                  <a:srgbClr val="000000"/>
                </a:solidFill>
              </a:rPr>
              <a:t>phase begins.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46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46" dirty="0">
                <a:solidFill>
                  <a:srgbClr val="000000"/>
                </a:solidFill>
              </a:rPr>
              <a:t>Following preparation is the </a:t>
            </a:r>
            <a:r>
              <a:rPr lang="en-US" altLang="en-US" sz="1846" b="1" dirty="0">
                <a:solidFill>
                  <a:srgbClr val="000000"/>
                </a:solidFill>
              </a:rPr>
              <a:t>Data Modeling </a:t>
            </a:r>
            <a:r>
              <a:rPr lang="en-US" altLang="en-US" sz="1846" dirty="0">
                <a:solidFill>
                  <a:srgbClr val="000000"/>
                </a:solidFill>
              </a:rPr>
              <a:t>phase.  The more knowledge of the data and the variables that goes into the model, the higher the chances of success for the entire project.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46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46" dirty="0">
                <a:solidFill>
                  <a:srgbClr val="000000"/>
                </a:solidFill>
              </a:rPr>
              <a:t>Finally, if the model seems to give business insight, it’s time for the </a:t>
            </a:r>
            <a:r>
              <a:rPr lang="en-US" altLang="en-US" sz="1846" b="1" dirty="0">
                <a:solidFill>
                  <a:srgbClr val="000000"/>
                </a:solidFill>
              </a:rPr>
              <a:t>Deployment</a:t>
            </a:r>
            <a:r>
              <a:rPr lang="en-US" altLang="en-US" sz="1846" dirty="0">
                <a:solidFill>
                  <a:srgbClr val="000000"/>
                </a:solidFill>
              </a:rPr>
              <a:t> phase – just keep in mind that the business environment changes rapidly, so models can become stale quickly.</a:t>
            </a:r>
          </a:p>
        </p:txBody>
      </p:sp>
    </p:spTree>
    <p:extLst>
      <p:ext uri="{BB962C8B-B14F-4D97-AF65-F5344CB8AC3E}">
        <p14:creationId xmlns:p14="http://schemas.microsoft.com/office/powerpoint/2010/main" val="371521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ChangeArrowheads="1"/>
          </p:cNvSpPr>
          <p:nvPr/>
        </p:nvSpPr>
        <p:spPr bwMode="auto">
          <a:xfrm>
            <a:off x="1524001" y="89716"/>
            <a:ext cx="184731" cy="34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62">
              <a:solidFill>
                <a:srgbClr val="000000"/>
              </a:solidFill>
            </a:endParaRPr>
          </a:p>
        </p:txBody>
      </p:sp>
      <p:sp>
        <p:nvSpPr>
          <p:cNvPr id="35843" name="Rectangle 7"/>
          <p:cNvSpPr>
            <a:spLocks noChangeArrowheads="1"/>
          </p:cNvSpPr>
          <p:nvPr/>
        </p:nvSpPr>
        <p:spPr bwMode="auto">
          <a:xfrm>
            <a:off x="1524001" y="89716"/>
            <a:ext cx="184731" cy="34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62">
              <a:solidFill>
                <a:srgbClr val="000000"/>
              </a:solidFill>
            </a:endParaRPr>
          </a:p>
        </p:txBody>
      </p:sp>
      <p:sp>
        <p:nvSpPr>
          <p:cNvPr id="35844" name="Text Box 1035"/>
          <p:cNvSpPr txBox="1">
            <a:spLocks noChangeArrowheads="1"/>
          </p:cNvSpPr>
          <p:nvPr/>
        </p:nvSpPr>
        <p:spPr bwMode="auto">
          <a:xfrm>
            <a:off x="838202" y="437825"/>
            <a:ext cx="9805890" cy="100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954" b="1" dirty="0">
                <a:solidFill>
                  <a:srgbClr val="0033CC"/>
                </a:solidFill>
              </a:rPr>
              <a:t>24.8  The Data Mining </a:t>
            </a:r>
            <a:r>
              <a:rPr lang="en-US" altLang="en-US" sz="2954" b="1" dirty="0" smtClean="0">
                <a:solidFill>
                  <a:srgbClr val="0033CC"/>
                </a:solidFill>
              </a:rPr>
              <a:t>Process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954" b="1" dirty="0" smtClean="0">
                <a:solidFill>
                  <a:srgbClr val="0033CC"/>
                </a:solidFill>
              </a:rPr>
              <a:t>    </a:t>
            </a:r>
            <a:r>
              <a:rPr lang="en-US" altLang="en-US" sz="2954" dirty="0" smtClean="0">
                <a:solidFill>
                  <a:srgbClr val="FF0000"/>
                </a:solidFill>
              </a:rPr>
              <a:t>(and also applies to most any data analysis in practice)</a:t>
            </a:r>
            <a:endParaRPr lang="en-US" altLang="en-US" sz="2954" dirty="0">
              <a:solidFill>
                <a:srgbClr val="FF0000"/>
              </a:solidFill>
            </a:endParaRPr>
          </a:p>
        </p:txBody>
      </p:sp>
      <p:pic>
        <p:nvPicPr>
          <p:cNvPr id="358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069" y="1439381"/>
            <a:ext cx="4909639" cy="478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33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1524001" y="89716"/>
            <a:ext cx="184731" cy="34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62">
              <a:solidFill>
                <a:srgbClr val="000000"/>
              </a:solidFill>
            </a:endParaRPr>
          </a:p>
        </p:txBody>
      </p:sp>
      <p:sp>
        <p:nvSpPr>
          <p:cNvPr id="23555" name="Rectangle 7"/>
          <p:cNvSpPr>
            <a:spLocks noChangeArrowheads="1"/>
          </p:cNvSpPr>
          <p:nvPr/>
        </p:nvSpPr>
        <p:spPr bwMode="auto">
          <a:xfrm>
            <a:off x="1524001" y="89716"/>
            <a:ext cx="184731" cy="34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62">
              <a:solidFill>
                <a:srgbClr val="000000"/>
              </a:solidFill>
            </a:endParaRPr>
          </a:p>
        </p:txBody>
      </p:sp>
      <p:sp>
        <p:nvSpPr>
          <p:cNvPr id="23556" name="Text Box 1035"/>
          <p:cNvSpPr txBox="1">
            <a:spLocks noChangeArrowheads="1"/>
          </p:cNvSpPr>
          <p:nvPr/>
        </p:nvSpPr>
        <p:spPr bwMode="auto">
          <a:xfrm>
            <a:off x="1828800" y="404448"/>
            <a:ext cx="4477508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954" b="1">
                <a:solidFill>
                  <a:srgbClr val="0033CC"/>
                </a:solidFill>
              </a:rPr>
              <a:t>24.4  Data Mining Myths</a:t>
            </a:r>
          </a:p>
        </p:txBody>
      </p:sp>
      <p:sp>
        <p:nvSpPr>
          <p:cNvPr id="23557" name="Text Box 1046"/>
          <p:cNvSpPr txBox="1">
            <a:spLocks noChangeArrowheads="1"/>
          </p:cNvSpPr>
          <p:nvPr/>
        </p:nvSpPr>
        <p:spPr bwMode="auto">
          <a:xfrm>
            <a:off x="1828800" y="2013857"/>
            <a:ext cx="8485205" cy="316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143000" indent="-11430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15" dirty="0">
                <a:solidFill>
                  <a:srgbClr val="000000"/>
                </a:solidFill>
              </a:rPr>
              <a:t>Myth 1:  Find answers to unasked questions.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215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15" dirty="0">
                <a:solidFill>
                  <a:srgbClr val="000000"/>
                </a:solidFill>
              </a:rPr>
              <a:t>Myth 2:  Automatically monitor a database for interesting patterns.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215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15" dirty="0">
                <a:solidFill>
                  <a:srgbClr val="000000"/>
                </a:solidFill>
              </a:rPr>
              <a:t>Myth 3:  Eliminate the need to understand the business.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215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15" dirty="0">
                <a:solidFill>
                  <a:srgbClr val="000000"/>
                </a:solidFill>
              </a:rPr>
              <a:t>Myth 4:  Eliminate the need to collect good data.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215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15" dirty="0">
                <a:solidFill>
                  <a:srgbClr val="000000"/>
                </a:solidFill>
              </a:rPr>
              <a:t>Myth 5:  Eliminate the need to good data analysis skill.</a:t>
            </a:r>
          </a:p>
        </p:txBody>
      </p:sp>
    </p:spTree>
    <p:extLst>
      <p:ext uri="{BB962C8B-B14F-4D97-AF65-F5344CB8AC3E}">
        <p14:creationId xmlns:p14="http://schemas.microsoft.com/office/powerpoint/2010/main" val="18174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333" y="217710"/>
            <a:ext cx="10363200" cy="1143000"/>
          </a:xfrm>
        </p:spPr>
        <p:txBody>
          <a:bodyPr/>
          <a:lstStyle/>
          <a:p>
            <a:r>
              <a:rPr lang="en-US" dirty="0" smtClean="0"/>
              <a:t>Data – Day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2167" y="1301930"/>
            <a:ext cx="10363200" cy="5373189"/>
          </a:xfrm>
        </p:spPr>
        <p:txBody>
          <a:bodyPr/>
          <a:lstStyle/>
          <a:p>
            <a:r>
              <a:rPr lang="en-US" dirty="0" smtClean="0"/>
              <a:t>JMP Session [Tutorial in D2L]</a:t>
            </a:r>
          </a:p>
          <a:p>
            <a:pPr lvl="1"/>
            <a:r>
              <a:rPr lang="en-US" dirty="0" smtClean="0"/>
              <a:t>Accessing JMP and a Data Table (with data)</a:t>
            </a:r>
          </a:p>
          <a:p>
            <a:pPr lvl="1"/>
            <a:r>
              <a:rPr lang="en-US" dirty="0" smtClean="0"/>
              <a:t>Setting Data and Modeling Types</a:t>
            </a:r>
          </a:p>
          <a:p>
            <a:pPr lvl="1"/>
            <a:r>
              <a:rPr lang="en-US" dirty="0" smtClean="0"/>
              <a:t>Value Ordering Ordinal Scale data</a:t>
            </a:r>
          </a:p>
          <a:p>
            <a:pPr lvl="1"/>
            <a:r>
              <a:rPr lang="en-US" dirty="0" smtClean="0"/>
              <a:t>Recoding data</a:t>
            </a:r>
          </a:p>
          <a:p>
            <a:pPr lvl="1"/>
            <a:r>
              <a:rPr lang="en-US" dirty="0" smtClean="0"/>
              <a:t>Obtaining output</a:t>
            </a:r>
          </a:p>
          <a:p>
            <a:pPr lvl="1"/>
            <a:r>
              <a:rPr lang="en-US" dirty="0" smtClean="0"/>
              <a:t>Customizing output</a:t>
            </a:r>
          </a:p>
          <a:p>
            <a:pPr lvl="1"/>
            <a:r>
              <a:rPr lang="en-US" dirty="0" smtClean="0"/>
              <a:t>Saving scripts and data tables</a:t>
            </a:r>
          </a:p>
          <a:p>
            <a:pPr lvl="1"/>
            <a:r>
              <a:rPr lang="en-US" dirty="0" smtClean="0"/>
              <a:t>Creating tables</a:t>
            </a:r>
          </a:p>
          <a:p>
            <a:pPr lvl="1"/>
            <a:r>
              <a:rPr lang="en-US" dirty="0" smtClean="0"/>
              <a:t>Including JMP output in a Word document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78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333" y="126274"/>
            <a:ext cx="10363200" cy="1143000"/>
          </a:xfrm>
        </p:spPr>
        <p:txBody>
          <a:bodyPr/>
          <a:lstStyle/>
          <a:p>
            <a:r>
              <a:rPr lang="en-US" dirty="0" smtClean="0"/>
              <a:t>Data – Day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166" y="1098731"/>
            <a:ext cx="10476413" cy="5069115"/>
          </a:xfrm>
        </p:spPr>
        <p:txBody>
          <a:bodyPr/>
          <a:lstStyle/>
          <a:p>
            <a:r>
              <a:rPr lang="en-US" sz="2800" dirty="0" smtClean="0"/>
              <a:t>No face-to-face class Monday or Tuesday.  See D2L for complete assignments with deadlines for completion prior to class on Sept. 7 or 8 [in the lab].</a:t>
            </a:r>
          </a:p>
          <a:p>
            <a:pPr lvl="1"/>
            <a:r>
              <a:rPr lang="en-US" sz="2400" dirty="0" smtClean="0"/>
              <a:t>Review the material from the first JMP lab</a:t>
            </a:r>
          </a:p>
          <a:p>
            <a:pPr lvl="1"/>
            <a:r>
              <a:rPr lang="en-US" sz="2400" dirty="0" smtClean="0"/>
              <a:t>Watch </a:t>
            </a:r>
            <a:r>
              <a:rPr lang="en-US" sz="2400" dirty="0" err="1" smtClean="0"/>
              <a:t>MyStatLab</a:t>
            </a:r>
            <a:r>
              <a:rPr lang="en-US" sz="2400" dirty="0" smtClean="0"/>
              <a:t> Video 2 (8/28 – 9/4); the following are also available:  </a:t>
            </a:r>
            <a:r>
              <a:rPr lang="en-US" sz="2400" dirty="0" err="1" smtClean="0"/>
              <a:t>MyStatLab</a:t>
            </a:r>
            <a:r>
              <a:rPr lang="en-US" sz="2400" dirty="0" smtClean="0"/>
              <a:t> HW 2 (8/29 – 9/10) and Video 3 (9/4 – 9/11).</a:t>
            </a:r>
          </a:p>
          <a:p>
            <a:pPr lvl="1"/>
            <a:r>
              <a:rPr lang="en-US" sz="2400" dirty="0" smtClean="0"/>
              <a:t>Complete the Roll Verification Quiz on D2L (</a:t>
            </a:r>
            <a:r>
              <a:rPr lang="en-US" sz="2400" dirty="0" smtClean="0"/>
              <a:t>9/1)</a:t>
            </a:r>
            <a:endParaRPr lang="en-US" sz="2400" dirty="0" smtClean="0"/>
          </a:p>
          <a:p>
            <a:pPr lvl="1"/>
            <a:r>
              <a:rPr lang="en-US" sz="2400" dirty="0" smtClean="0"/>
              <a:t>Load JMP on your computer and complete the JMP Installation (P&amp;P) assignment in D2L Dropbox (due by 11:30pm on 9/6)</a:t>
            </a:r>
          </a:p>
          <a:p>
            <a:pPr lvl="1"/>
            <a:r>
              <a:rPr lang="en-US" sz="2400" dirty="0" smtClean="0"/>
              <a:t>Read the Gallup article</a:t>
            </a:r>
          </a:p>
          <a:p>
            <a:pPr lvl="1"/>
            <a:r>
              <a:rPr lang="en-US" sz="2400" dirty="0" smtClean="0"/>
              <a:t>Start the first Instructor Provided Assignment (D2L Dropbox 8/31 – 9/11 1:00pm)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98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629" y="609600"/>
            <a:ext cx="10782904" cy="1143000"/>
          </a:xfrm>
        </p:spPr>
        <p:txBody>
          <a:bodyPr/>
          <a:lstStyle/>
          <a:p>
            <a:r>
              <a:rPr lang="en-US" dirty="0"/>
              <a:t>Why </a:t>
            </a:r>
            <a:r>
              <a:rPr lang="en-US" dirty="0" smtClean="0"/>
              <a:t>Start </a:t>
            </a:r>
            <a:r>
              <a:rPr lang="en-US" dirty="0"/>
              <a:t>with the </a:t>
            </a:r>
            <a:r>
              <a:rPr lang="en-US" dirty="0" smtClean="0"/>
              <a:t>first &amp; LAST </a:t>
            </a:r>
            <a:br>
              <a:rPr lang="en-US" dirty="0" smtClean="0"/>
            </a:br>
            <a:r>
              <a:rPr lang="en-US" dirty="0" smtClean="0"/>
              <a:t>Chapters </a:t>
            </a:r>
            <a:r>
              <a:rPr lang="en-US" dirty="0"/>
              <a:t>in the </a:t>
            </a:r>
            <a:r>
              <a:rPr lang="en-US" dirty="0" smtClean="0"/>
              <a:t>Book?</a:t>
            </a:r>
            <a:br>
              <a:rPr lang="en-US" dirty="0" smtClean="0"/>
            </a:br>
            <a:r>
              <a:rPr lang="en-US" sz="3200" dirty="0"/>
              <a:t>(Chapters </a:t>
            </a:r>
            <a:r>
              <a:rPr lang="en-US" sz="3200" dirty="0" smtClean="0"/>
              <a:t>1 and 24)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1" y="2286000"/>
            <a:ext cx="8493033" cy="4114800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  <a:p>
            <a:r>
              <a:rPr lang="en-US" sz="3000" dirty="0"/>
              <a:t>This is a second course in statistics.  </a:t>
            </a:r>
            <a:endParaRPr lang="en-US" sz="3000" dirty="0" smtClean="0"/>
          </a:p>
          <a:p>
            <a:pPr lvl="1"/>
            <a:r>
              <a:rPr lang="en-US" sz="2600" dirty="0" smtClean="0"/>
              <a:t>Chapter 1 refreshes your memory on some of the basics related to collections and analysis of data</a:t>
            </a:r>
          </a:p>
          <a:p>
            <a:pPr lvl="1"/>
            <a:r>
              <a:rPr lang="en-US" sz="2600" dirty="0" smtClean="0"/>
              <a:t>Chapter 24 lets you </a:t>
            </a:r>
            <a:r>
              <a:rPr lang="en-US" sz="2600" dirty="0"/>
              <a:t>reflect on the </a:t>
            </a:r>
            <a:r>
              <a:rPr lang="en-US" sz="2600" dirty="0" smtClean="0"/>
              <a:t>tools/techniques </a:t>
            </a:r>
            <a:r>
              <a:rPr lang="en-US" sz="2600" dirty="0"/>
              <a:t>from the first course…and sets the stage for </a:t>
            </a:r>
            <a:r>
              <a:rPr lang="en-US" sz="2600" dirty="0" smtClean="0"/>
              <a:t>applying the tools in a real-world environment.</a:t>
            </a: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24001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04659" y="2438401"/>
            <a:ext cx="392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solidFill>
                  <a:srgbClr val="0070C0"/>
                </a:solidFill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157445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9667" y="504382"/>
            <a:ext cx="5939367" cy="1213094"/>
          </a:xfrm>
        </p:spPr>
        <p:txBody>
          <a:bodyPr/>
          <a:lstStyle/>
          <a:p>
            <a:r>
              <a:rPr lang="en-US" dirty="0" smtClean="0"/>
              <a:t>Characteristics of “Good”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532" y="1959440"/>
            <a:ext cx="8391526" cy="46482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Accuracy of measurement</a:t>
            </a:r>
          </a:p>
          <a:p>
            <a:r>
              <a:rPr lang="en-US" sz="2800" dirty="0" smtClean="0"/>
              <a:t>Precision of measurement</a:t>
            </a:r>
          </a:p>
          <a:p>
            <a:r>
              <a:rPr lang="en-US" dirty="0" smtClean="0"/>
              <a:t>Uses an appropriate type data </a:t>
            </a:r>
            <a:br>
              <a:rPr lang="en-US" dirty="0" smtClean="0"/>
            </a:br>
            <a:r>
              <a:rPr lang="en-US" dirty="0" smtClean="0"/>
              <a:t>(and level of measurement)</a:t>
            </a:r>
          </a:p>
          <a:p>
            <a:pPr lvl="1"/>
            <a:r>
              <a:rPr lang="en-US" dirty="0" smtClean="0"/>
              <a:t>Qualitative:  Nominal, Ordinal</a:t>
            </a:r>
          </a:p>
          <a:p>
            <a:pPr lvl="1"/>
            <a:r>
              <a:rPr lang="en-US" dirty="0" smtClean="0"/>
              <a:t>Quantitative:  Interval and Ratio – often these are </a:t>
            </a:r>
            <a:br>
              <a:rPr lang="en-US" dirty="0" smtClean="0"/>
            </a:br>
            <a:r>
              <a:rPr lang="en-US" dirty="0" smtClean="0"/>
              <a:t>grouped together [JMP calls these “continuous”]</a:t>
            </a:r>
          </a:p>
          <a:p>
            <a:r>
              <a:rPr lang="en-US" sz="2800" dirty="0" smtClean="0"/>
              <a:t>Aligns with the characteristic of interest</a:t>
            </a:r>
          </a:p>
          <a:p>
            <a:r>
              <a:rPr lang="en-US" sz="2800" dirty="0" smtClean="0"/>
              <a:t>Different numbers reflect differences in the items measured (rather than an inability to measure consistently)</a:t>
            </a:r>
          </a:p>
          <a:p>
            <a:r>
              <a:rPr lang="en-US" sz="2800" dirty="0" smtClean="0"/>
              <a:t>Measurement is a yardstick for “how we are doing” rather than the “mission” </a:t>
            </a:r>
            <a:endParaRPr lang="en-US" sz="2800" dirty="0"/>
          </a:p>
        </p:txBody>
      </p:sp>
      <p:sp>
        <p:nvSpPr>
          <p:cNvPr id="176" name="Slide Number Placeholder 17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31918AB2-66A2-4142-AD96-D74904145B02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170" name="Group 169"/>
          <p:cNvGrpSpPr/>
          <p:nvPr/>
        </p:nvGrpSpPr>
        <p:grpSpPr>
          <a:xfrm>
            <a:off x="292894" y="4061405"/>
            <a:ext cx="1643638" cy="2400234"/>
            <a:chOff x="5807075" y="1827213"/>
            <a:chExt cx="2273300" cy="3870325"/>
          </a:xfrm>
        </p:grpSpPr>
        <p:sp>
          <p:nvSpPr>
            <p:cNvPr id="171" name="Freeform 7"/>
            <p:cNvSpPr>
              <a:spLocks/>
            </p:cNvSpPr>
            <p:nvPr/>
          </p:nvSpPr>
          <p:spPr bwMode="auto">
            <a:xfrm>
              <a:off x="6965950" y="5492750"/>
              <a:ext cx="598488" cy="185738"/>
            </a:xfrm>
            <a:custGeom>
              <a:avLst/>
              <a:gdLst/>
              <a:ahLst/>
              <a:cxnLst>
                <a:cxn ang="0">
                  <a:pos x="15" y="98"/>
                </a:cxn>
                <a:cxn ang="0">
                  <a:pos x="26" y="81"/>
                </a:cxn>
                <a:cxn ang="0">
                  <a:pos x="31" y="67"/>
                </a:cxn>
                <a:cxn ang="0">
                  <a:pos x="31" y="49"/>
                </a:cxn>
                <a:cxn ang="0">
                  <a:pos x="41" y="32"/>
                </a:cxn>
                <a:cxn ang="0">
                  <a:pos x="57" y="18"/>
                </a:cxn>
                <a:cxn ang="0">
                  <a:pos x="62" y="0"/>
                </a:cxn>
                <a:cxn ang="0">
                  <a:pos x="46" y="46"/>
                </a:cxn>
                <a:cxn ang="0">
                  <a:pos x="46" y="77"/>
                </a:cxn>
                <a:cxn ang="0">
                  <a:pos x="62" y="81"/>
                </a:cxn>
                <a:cxn ang="0">
                  <a:pos x="62" y="63"/>
                </a:cxn>
                <a:cxn ang="0">
                  <a:pos x="72" y="46"/>
                </a:cxn>
                <a:cxn ang="0">
                  <a:pos x="93" y="18"/>
                </a:cxn>
                <a:cxn ang="0">
                  <a:pos x="88" y="63"/>
                </a:cxn>
                <a:cxn ang="0">
                  <a:pos x="82" y="84"/>
                </a:cxn>
                <a:cxn ang="0">
                  <a:pos x="93" y="91"/>
                </a:cxn>
                <a:cxn ang="0">
                  <a:pos x="113" y="84"/>
                </a:cxn>
                <a:cxn ang="0">
                  <a:pos x="124" y="56"/>
                </a:cxn>
                <a:cxn ang="0">
                  <a:pos x="129" y="42"/>
                </a:cxn>
                <a:cxn ang="0">
                  <a:pos x="144" y="49"/>
                </a:cxn>
                <a:cxn ang="0">
                  <a:pos x="149" y="70"/>
                </a:cxn>
                <a:cxn ang="0">
                  <a:pos x="165" y="84"/>
                </a:cxn>
                <a:cxn ang="0">
                  <a:pos x="191" y="70"/>
                </a:cxn>
                <a:cxn ang="0">
                  <a:pos x="206" y="53"/>
                </a:cxn>
                <a:cxn ang="0">
                  <a:pos x="227" y="70"/>
                </a:cxn>
                <a:cxn ang="0">
                  <a:pos x="252" y="70"/>
                </a:cxn>
                <a:cxn ang="0">
                  <a:pos x="268" y="49"/>
                </a:cxn>
                <a:cxn ang="0">
                  <a:pos x="283" y="84"/>
                </a:cxn>
                <a:cxn ang="0">
                  <a:pos x="304" y="81"/>
                </a:cxn>
                <a:cxn ang="0">
                  <a:pos x="324" y="67"/>
                </a:cxn>
                <a:cxn ang="0">
                  <a:pos x="335" y="74"/>
                </a:cxn>
                <a:cxn ang="0">
                  <a:pos x="355" y="109"/>
                </a:cxn>
                <a:cxn ang="0">
                  <a:pos x="371" y="109"/>
                </a:cxn>
              </a:cxnLst>
              <a:rect l="0" t="0" r="r" b="b"/>
              <a:pathLst>
                <a:path w="377" h="117">
                  <a:moveTo>
                    <a:pt x="0" y="116"/>
                  </a:moveTo>
                  <a:lnTo>
                    <a:pt x="15" y="98"/>
                  </a:lnTo>
                  <a:lnTo>
                    <a:pt x="21" y="88"/>
                  </a:lnTo>
                  <a:lnTo>
                    <a:pt x="26" y="81"/>
                  </a:lnTo>
                  <a:lnTo>
                    <a:pt x="31" y="74"/>
                  </a:lnTo>
                  <a:lnTo>
                    <a:pt x="31" y="67"/>
                  </a:lnTo>
                  <a:lnTo>
                    <a:pt x="31" y="60"/>
                  </a:lnTo>
                  <a:lnTo>
                    <a:pt x="31" y="49"/>
                  </a:lnTo>
                  <a:lnTo>
                    <a:pt x="41" y="39"/>
                  </a:lnTo>
                  <a:lnTo>
                    <a:pt x="41" y="32"/>
                  </a:lnTo>
                  <a:lnTo>
                    <a:pt x="46" y="25"/>
                  </a:lnTo>
                  <a:lnTo>
                    <a:pt x="57" y="18"/>
                  </a:lnTo>
                  <a:lnTo>
                    <a:pt x="62" y="7"/>
                  </a:lnTo>
                  <a:lnTo>
                    <a:pt x="62" y="0"/>
                  </a:lnTo>
                  <a:lnTo>
                    <a:pt x="46" y="39"/>
                  </a:lnTo>
                  <a:lnTo>
                    <a:pt x="46" y="46"/>
                  </a:lnTo>
                  <a:lnTo>
                    <a:pt x="41" y="53"/>
                  </a:lnTo>
                  <a:lnTo>
                    <a:pt x="46" y="77"/>
                  </a:lnTo>
                  <a:lnTo>
                    <a:pt x="52" y="95"/>
                  </a:lnTo>
                  <a:lnTo>
                    <a:pt x="62" y="81"/>
                  </a:lnTo>
                  <a:lnTo>
                    <a:pt x="62" y="74"/>
                  </a:lnTo>
                  <a:lnTo>
                    <a:pt x="62" y="63"/>
                  </a:lnTo>
                  <a:lnTo>
                    <a:pt x="67" y="53"/>
                  </a:lnTo>
                  <a:lnTo>
                    <a:pt x="72" y="46"/>
                  </a:lnTo>
                  <a:lnTo>
                    <a:pt x="77" y="35"/>
                  </a:lnTo>
                  <a:lnTo>
                    <a:pt x="93" y="18"/>
                  </a:lnTo>
                  <a:lnTo>
                    <a:pt x="88" y="56"/>
                  </a:lnTo>
                  <a:lnTo>
                    <a:pt x="88" y="63"/>
                  </a:lnTo>
                  <a:lnTo>
                    <a:pt x="88" y="74"/>
                  </a:lnTo>
                  <a:lnTo>
                    <a:pt x="82" y="84"/>
                  </a:lnTo>
                  <a:lnTo>
                    <a:pt x="82" y="91"/>
                  </a:lnTo>
                  <a:lnTo>
                    <a:pt x="93" y="91"/>
                  </a:lnTo>
                  <a:lnTo>
                    <a:pt x="103" y="88"/>
                  </a:lnTo>
                  <a:lnTo>
                    <a:pt x="113" y="84"/>
                  </a:lnTo>
                  <a:lnTo>
                    <a:pt x="118" y="70"/>
                  </a:lnTo>
                  <a:lnTo>
                    <a:pt x="124" y="56"/>
                  </a:lnTo>
                  <a:lnTo>
                    <a:pt x="124" y="49"/>
                  </a:lnTo>
                  <a:lnTo>
                    <a:pt x="129" y="42"/>
                  </a:lnTo>
                  <a:lnTo>
                    <a:pt x="134" y="35"/>
                  </a:lnTo>
                  <a:lnTo>
                    <a:pt x="144" y="49"/>
                  </a:lnTo>
                  <a:lnTo>
                    <a:pt x="149" y="63"/>
                  </a:lnTo>
                  <a:lnTo>
                    <a:pt x="149" y="70"/>
                  </a:lnTo>
                  <a:lnTo>
                    <a:pt x="155" y="84"/>
                  </a:lnTo>
                  <a:lnTo>
                    <a:pt x="165" y="84"/>
                  </a:lnTo>
                  <a:lnTo>
                    <a:pt x="180" y="74"/>
                  </a:lnTo>
                  <a:lnTo>
                    <a:pt x="191" y="70"/>
                  </a:lnTo>
                  <a:lnTo>
                    <a:pt x="196" y="60"/>
                  </a:lnTo>
                  <a:lnTo>
                    <a:pt x="206" y="53"/>
                  </a:lnTo>
                  <a:lnTo>
                    <a:pt x="216" y="42"/>
                  </a:lnTo>
                  <a:lnTo>
                    <a:pt x="227" y="70"/>
                  </a:lnTo>
                  <a:lnTo>
                    <a:pt x="227" y="77"/>
                  </a:lnTo>
                  <a:lnTo>
                    <a:pt x="252" y="70"/>
                  </a:lnTo>
                  <a:lnTo>
                    <a:pt x="263" y="56"/>
                  </a:lnTo>
                  <a:lnTo>
                    <a:pt x="268" y="49"/>
                  </a:lnTo>
                  <a:lnTo>
                    <a:pt x="278" y="77"/>
                  </a:lnTo>
                  <a:lnTo>
                    <a:pt x="283" y="84"/>
                  </a:lnTo>
                  <a:lnTo>
                    <a:pt x="294" y="84"/>
                  </a:lnTo>
                  <a:lnTo>
                    <a:pt x="304" y="81"/>
                  </a:lnTo>
                  <a:lnTo>
                    <a:pt x="319" y="74"/>
                  </a:lnTo>
                  <a:lnTo>
                    <a:pt x="324" y="67"/>
                  </a:lnTo>
                  <a:lnTo>
                    <a:pt x="335" y="67"/>
                  </a:lnTo>
                  <a:lnTo>
                    <a:pt x="335" y="74"/>
                  </a:lnTo>
                  <a:lnTo>
                    <a:pt x="350" y="98"/>
                  </a:lnTo>
                  <a:lnTo>
                    <a:pt x="355" y="109"/>
                  </a:lnTo>
                  <a:lnTo>
                    <a:pt x="361" y="116"/>
                  </a:lnTo>
                  <a:lnTo>
                    <a:pt x="371" y="109"/>
                  </a:lnTo>
                  <a:lnTo>
                    <a:pt x="376" y="109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Rectangle 8"/>
            <p:cNvSpPr>
              <a:spLocks noChangeArrowheads="1"/>
            </p:cNvSpPr>
            <p:nvPr/>
          </p:nvSpPr>
          <p:spPr bwMode="auto">
            <a:xfrm>
              <a:off x="6883400" y="1827213"/>
              <a:ext cx="136525" cy="3860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Rectangle 9"/>
            <p:cNvSpPr>
              <a:spLocks noChangeArrowheads="1"/>
            </p:cNvSpPr>
            <p:nvPr/>
          </p:nvSpPr>
          <p:spPr bwMode="auto">
            <a:xfrm>
              <a:off x="5807075" y="1974850"/>
              <a:ext cx="2273300" cy="15319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Rectangle 10"/>
            <p:cNvSpPr>
              <a:spLocks noChangeArrowheads="1"/>
            </p:cNvSpPr>
            <p:nvPr/>
          </p:nvSpPr>
          <p:spPr bwMode="auto">
            <a:xfrm>
              <a:off x="5905500" y="2138363"/>
              <a:ext cx="2159000" cy="134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Times New Roman" pitchFamily="18" charset="0"/>
                </a:rPr>
                <a:t>Parking Space Reserved for Drive-Thru</a:t>
              </a:r>
            </a:p>
          </p:txBody>
        </p:sp>
        <p:sp>
          <p:nvSpPr>
            <p:cNvPr id="175" name="Freeform 11"/>
            <p:cNvSpPr>
              <a:spLocks/>
            </p:cNvSpPr>
            <p:nvPr/>
          </p:nvSpPr>
          <p:spPr bwMode="auto">
            <a:xfrm>
              <a:off x="6229350" y="5454650"/>
              <a:ext cx="630238" cy="242888"/>
            </a:xfrm>
            <a:custGeom>
              <a:avLst/>
              <a:gdLst/>
              <a:ahLst/>
              <a:cxnLst>
                <a:cxn ang="0">
                  <a:pos x="380" y="129"/>
                </a:cxn>
                <a:cxn ang="0">
                  <a:pos x="369" y="106"/>
                </a:cxn>
                <a:cxn ang="0">
                  <a:pos x="363" y="88"/>
                </a:cxn>
                <a:cxn ang="0">
                  <a:pos x="363" y="64"/>
                </a:cxn>
                <a:cxn ang="0">
                  <a:pos x="353" y="41"/>
                </a:cxn>
                <a:cxn ang="0">
                  <a:pos x="336" y="23"/>
                </a:cxn>
                <a:cxn ang="0">
                  <a:pos x="331" y="0"/>
                </a:cxn>
                <a:cxn ang="0">
                  <a:pos x="347" y="60"/>
                </a:cxn>
                <a:cxn ang="0">
                  <a:pos x="347" y="101"/>
                </a:cxn>
                <a:cxn ang="0">
                  <a:pos x="331" y="106"/>
                </a:cxn>
                <a:cxn ang="0">
                  <a:pos x="331" y="83"/>
                </a:cxn>
                <a:cxn ang="0">
                  <a:pos x="320" y="60"/>
                </a:cxn>
                <a:cxn ang="0">
                  <a:pos x="298" y="23"/>
                </a:cxn>
                <a:cxn ang="0">
                  <a:pos x="304" y="83"/>
                </a:cxn>
                <a:cxn ang="0">
                  <a:pos x="309" y="111"/>
                </a:cxn>
                <a:cxn ang="0">
                  <a:pos x="298" y="120"/>
                </a:cxn>
                <a:cxn ang="0">
                  <a:pos x="277" y="111"/>
                </a:cxn>
                <a:cxn ang="0">
                  <a:pos x="266" y="74"/>
                </a:cxn>
                <a:cxn ang="0">
                  <a:pos x="260" y="55"/>
                </a:cxn>
                <a:cxn ang="0">
                  <a:pos x="244" y="64"/>
                </a:cxn>
                <a:cxn ang="0">
                  <a:pos x="239" y="92"/>
                </a:cxn>
                <a:cxn ang="0">
                  <a:pos x="222" y="111"/>
                </a:cxn>
                <a:cxn ang="0">
                  <a:pos x="195" y="92"/>
                </a:cxn>
                <a:cxn ang="0">
                  <a:pos x="179" y="69"/>
                </a:cxn>
                <a:cxn ang="0">
                  <a:pos x="157" y="92"/>
                </a:cxn>
                <a:cxn ang="0">
                  <a:pos x="130" y="92"/>
                </a:cxn>
                <a:cxn ang="0">
                  <a:pos x="114" y="64"/>
                </a:cxn>
                <a:cxn ang="0">
                  <a:pos x="98" y="111"/>
                </a:cxn>
                <a:cxn ang="0">
                  <a:pos x="76" y="106"/>
                </a:cxn>
                <a:cxn ang="0">
                  <a:pos x="54" y="88"/>
                </a:cxn>
                <a:cxn ang="0">
                  <a:pos x="43" y="97"/>
                </a:cxn>
                <a:cxn ang="0">
                  <a:pos x="22" y="143"/>
                </a:cxn>
                <a:cxn ang="0">
                  <a:pos x="5" y="143"/>
                </a:cxn>
              </a:cxnLst>
              <a:rect l="0" t="0" r="r" b="b"/>
              <a:pathLst>
                <a:path w="397" h="153">
                  <a:moveTo>
                    <a:pt x="396" y="152"/>
                  </a:moveTo>
                  <a:lnTo>
                    <a:pt x="380" y="129"/>
                  </a:lnTo>
                  <a:lnTo>
                    <a:pt x="374" y="115"/>
                  </a:lnTo>
                  <a:lnTo>
                    <a:pt x="369" y="106"/>
                  </a:lnTo>
                  <a:lnTo>
                    <a:pt x="363" y="97"/>
                  </a:lnTo>
                  <a:lnTo>
                    <a:pt x="363" y="88"/>
                  </a:lnTo>
                  <a:lnTo>
                    <a:pt x="363" y="78"/>
                  </a:lnTo>
                  <a:lnTo>
                    <a:pt x="363" y="64"/>
                  </a:lnTo>
                  <a:lnTo>
                    <a:pt x="353" y="51"/>
                  </a:lnTo>
                  <a:lnTo>
                    <a:pt x="353" y="41"/>
                  </a:lnTo>
                  <a:lnTo>
                    <a:pt x="347" y="32"/>
                  </a:lnTo>
                  <a:lnTo>
                    <a:pt x="336" y="23"/>
                  </a:lnTo>
                  <a:lnTo>
                    <a:pt x="331" y="9"/>
                  </a:lnTo>
                  <a:lnTo>
                    <a:pt x="331" y="0"/>
                  </a:lnTo>
                  <a:lnTo>
                    <a:pt x="347" y="51"/>
                  </a:lnTo>
                  <a:lnTo>
                    <a:pt x="347" y="60"/>
                  </a:lnTo>
                  <a:lnTo>
                    <a:pt x="353" y="69"/>
                  </a:lnTo>
                  <a:lnTo>
                    <a:pt x="347" y="101"/>
                  </a:lnTo>
                  <a:lnTo>
                    <a:pt x="342" y="124"/>
                  </a:lnTo>
                  <a:lnTo>
                    <a:pt x="331" y="106"/>
                  </a:lnTo>
                  <a:lnTo>
                    <a:pt x="331" y="97"/>
                  </a:lnTo>
                  <a:lnTo>
                    <a:pt x="331" y="83"/>
                  </a:lnTo>
                  <a:lnTo>
                    <a:pt x="325" y="69"/>
                  </a:lnTo>
                  <a:lnTo>
                    <a:pt x="320" y="60"/>
                  </a:lnTo>
                  <a:lnTo>
                    <a:pt x="315" y="46"/>
                  </a:lnTo>
                  <a:lnTo>
                    <a:pt x="298" y="23"/>
                  </a:lnTo>
                  <a:lnTo>
                    <a:pt x="304" y="74"/>
                  </a:lnTo>
                  <a:lnTo>
                    <a:pt x="304" y="83"/>
                  </a:lnTo>
                  <a:lnTo>
                    <a:pt x="304" y="97"/>
                  </a:lnTo>
                  <a:lnTo>
                    <a:pt x="309" y="111"/>
                  </a:lnTo>
                  <a:lnTo>
                    <a:pt x="309" y="120"/>
                  </a:lnTo>
                  <a:lnTo>
                    <a:pt x="298" y="120"/>
                  </a:lnTo>
                  <a:lnTo>
                    <a:pt x="288" y="115"/>
                  </a:lnTo>
                  <a:lnTo>
                    <a:pt x="277" y="111"/>
                  </a:lnTo>
                  <a:lnTo>
                    <a:pt x="271" y="92"/>
                  </a:lnTo>
                  <a:lnTo>
                    <a:pt x="266" y="74"/>
                  </a:lnTo>
                  <a:lnTo>
                    <a:pt x="266" y="64"/>
                  </a:lnTo>
                  <a:lnTo>
                    <a:pt x="260" y="55"/>
                  </a:lnTo>
                  <a:lnTo>
                    <a:pt x="255" y="46"/>
                  </a:lnTo>
                  <a:lnTo>
                    <a:pt x="244" y="64"/>
                  </a:lnTo>
                  <a:lnTo>
                    <a:pt x="239" y="83"/>
                  </a:lnTo>
                  <a:lnTo>
                    <a:pt x="239" y="92"/>
                  </a:lnTo>
                  <a:lnTo>
                    <a:pt x="233" y="111"/>
                  </a:lnTo>
                  <a:lnTo>
                    <a:pt x="222" y="111"/>
                  </a:lnTo>
                  <a:lnTo>
                    <a:pt x="206" y="97"/>
                  </a:lnTo>
                  <a:lnTo>
                    <a:pt x="195" y="92"/>
                  </a:lnTo>
                  <a:lnTo>
                    <a:pt x="190" y="78"/>
                  </a:lnTo>
                  <a:lnTo>
                    <a:pt x="179" y="69"/>
                  </a:lnTo>
                  <a:lnTo>
                    <a:pt x="168" y="55"/>
                  </a:lnTo>
                  <a:lnTo>
                    <a:pt x="157" y="92"/>
                  </a:lnTo>
                  <a:lnTo>
                    <a:pt x="157" y="101"/>
                  </a:lnTo>
                  <a:lnTo>
                    <a:pt x="130" y="92"/>
                  </a:lnTo>
                  <a:lnTo>
                    <a:pt x="119" y="74"/>
                  </a:lnTo>
                  <a:lnTo>
                    <a:pt x="114" y="64"/>
                  </a:lnTo>
                  <a:lnTo>
                    <a:pt x="103" y="101"/>
                  </a:lnTo>
                  <a:lnTo>
                    <a:pt x="98" y="111"/>
                  </a:lnTo>
                  <a:lnTo>
                    <a:pt x="87" y="111"/>
                  </a:lnTo>
                  <a:lnTo>
                    <a:pt x="76" y="106"/>
                  </a:lnTo>
                  <a:lnTo>
                    <a:pt x="60" y="97"/>
                  </a:lnTo>
                  <a:lnTo>
                    <a:pt x="54" y="88"/>
                  </a:lnTo>
                  <a:lnTo>
                    <a:pt x="43" y="88"/>
                  </a:lnTo>
                  <a:lnTo>
                    <a:pt x="43" y="97"/>
                  </a:lnTo>
                  <a:lnTo>
                    <a:pt x="27" y="129"/>
                  </a:lnTo>
                  <a:lnTo>
                    <a:pt x="22" y="143"/>
                  </a:lnTo>
                  <a:lnTo>
                    <a:pt x="16" y="152"/>
                  </a:lnTo>
                  <a:lnTo>
                    <a:pt x="5" y="143"/>
                  </a:lnTo>
                  <a:lnTo>
                    <a:pt x="0" y="143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1438" y="497824"/>
            <a:ext cx="1406062" cy="14060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1438" y="2036875"/>
            <a:ext cx="1406062" cy="140606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0889" y="2022709"/>
            <a:ext cx="1406062" cy="14060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5027" y="508000"/>
            <a:ext cx="1406062" cy="140606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0386003" y="437101"/>
            <a:ext cx="614985" cy="625712"/>
            <a:chOff x="10386003" y="437101"/>
            <a:chExt cx="614985" cy="625712"/>
          </a:xfrm>
        </p:grpSpPr>
        <p:grpSp>
          <p:nvGrpSpPr>
            <p:cNvPr id="6" name="Group 5"/>
            <p:cNvGrpSpPr/>
            <p:nvPr/>
          </p:nvGrpSpPr>
          <p:grpSpPr>
            <a:xfrm>
              <a:off x="10386003" y="437101"/>
              <a:ext cx="614985" cy="625712"/>
              <a:chOff x="8377089" y="1018411"/>
              <a:chExt cx="614985" cy="625712"/>
            </a:xfrm>
          </p:grpSpPr>
          <p:sp>
            <p:nvSpPr>
              <p:cNvPr id="28" name="Oval 27"/>
              <p:cNvSpPr/>
              <p:nvPr/>
            </p:nvSpPr>
            <p:spPr bwMode="auto">
              <a:xfrm>
                <a:off x="8427589" y="1150923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 bwMode="auto">
              <a:xfrm>
                <a:off x="8734345" y="1020347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0" name="Oval 29"/>
              <p:cNvSpPr/>
              <p:nvPr/>
            </p:nvSpPr>
            <p:spPr bwMode="auto">
              <a:xfrm>
                <a:off x="8861498" y="1467193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 bwMode="auto">
              <a:xfrm>
                <a:off x="8580967" y="1318596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 bwMode="auto">
              <a:xfrm>
                <a:off x="8424166" y="1454557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 bwMode="auto">
              <a:xfrm>
                <a:off x="8633387" y="1513547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4" name="Oval 33"/>
              <p:cNvSpPr/>
              <p:nvPr/>
            </p:nvSpPr>
            <p:spPr bwMode="auto">
              <a:xfrm>
                <a:off x="8515679" y="1018411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8820479" y="1170903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 bwMode="auto">
              <a:xfrm>
                <a:off x="8820479" y="1323211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 bwMode="auto">
              <a:xfrm>
                <a:off x="8377089" y="1320832"/>
                <a:ext cx="130576" cy="13057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50" name="Oval 49"/>
            <p:cNvSpPr/>
            <p:nvPr/>
          </p:nvSpPr>
          <p:spPr bwMode="auto">
            <a:xfrm>
              <a:off x="10634791" y="578877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8224689" y="902918"/>
            <a:ext cx="614985" cy="625712"/>
            <a:chOff x="8224689" y="866011"/>
            <a:chExt cx="614985" cy="625712"/>
          </a:xfrm>
        </p:grpSpPr>
        <p:sp>
          <p:nvSpPr>
            <p:cNvPr id="5" name="Oval 4"/>
            <p:cNvSpPr/>
            <p:nvPr/>
          </p:nvSpPr>
          <p:spPr bwMode="auto">
            <a:xfrm>
              <a:off x="8275189" y="998523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8581945" y="867947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8709098" y="1314793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8428567" y="1166196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8271766" y="1302157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8480987" y="1361147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8363279" y="866011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8668079" y="1018503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8668079" y="1170811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8224689" y="1168432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8466142" y="1008734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904876" y="2141110"/>
            <a:ext cx="1136342" cy="1195897"/>
            <a:chOff x="7904876" y="2141110"/>
            <a:chExt cx="1136342" cy="1195897"/>
          </a:xfrm>
        </p:grpSpPr>
        <p:sp>
          <p:nvSpPr>
            <p:cNvPr id="24" name="Oval 23"/>
            <p:cNvSpPr/>
            <p:nvPr/>
          </p:nvSpPr>
          <p:spPr bwMode="auto">
            <a:xfrm>
              <a:off x="8910642" y="2876544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8335668" y="2183677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8387986" y="3206431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8018876" y="2474886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8655832" y="2141110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8681385" y="3045156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8400854" y="2718759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8167853" y="3007120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8453274" y="2913710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8335566" y="2418574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8780066" y="2482166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8640366" y="2723374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7904876" y="2720995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2" name="Oval 51"/>
            <p:cNvSpPr/>
            <p:nvPr/>
          </p:nvSpPr>
          <p:spPr bwMode="auto">
            <a:xfrm>
              <a:off x="8185052" y="2622017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0462918" y="2865508"/>
            <a:ext cx="1136342" cy="1195897"/>
            <a:chOff x="8057276" y="2293510"/>
            <a:chExt cx="1136342" cy="1195897"/>
          </a:xfrm>
        </p:grpSpPr>
        <p:sp>
          <p:nvSpPr>
            <p:cNvPr id="53" name="Oval 52"/>
            <p:cNvSpPr/>
            <p:nvPr/>
          </p:nvSpPr>
          <p:spPr bwMode="auto">
            <a:xfrm>
              <a:off x="9063042" y="3028944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8488068" y="2336077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8540386" y="3358831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6" name="Oval 55"/>
            <p:cNvSpPr/>
            <p:nvPr/>
          </p:nvSpPr>
          <p:spPr bwMode="auto">
            <a:xfrm>
              <a:off x="8171276" y="2627286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8808232" y="2293510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8833785" y="3197556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8553254" y="2871159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8320253" y="3159520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8605674" y="3066110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2" name="Oval 61"/>
            <p:cNvSpPr/>
            <p:nvPr/>
          </p:nvSpPr>
          <p:spPr bwMode="auto">
            <a:xfrm>
              <a:off x="8487966" y="2570974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8932466" y="2634566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8792766" y="2875774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8057276" y="2873395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8337452" y="2774417"/>
              <a:ext cx="130576" cy="13057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pic>
        <p:nvPicPr>
          <p:cNvPr id="70" name="Picture 69"/>
          <p:cNvPicPr>
            <a:picLocks noChangeAspect="1"/>
          </p:cNvPicPr>
          <p:nvPr/>
        </p:nvPicPr>
        <p:blipFill rotWithShape="1">
          <a:blip r:embed="rId4"/>
          <a:srcRect l="3250" r="2464"/>
          <a:stretch/>
        </p:blipFill>
        <p:spPr>
          <a:xfrm rot="2434189">
            <a:off x="9841014" y="4702626"/>
            <a:ext cx="2105188" cy="11971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777" y="2287914"/>
            <a:ext cx="1486598" cy="152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1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333" y="204649"/>
            <a:ext cx="10363200" cy="1143000"/>
          </a:xfrm>
        </p:spPr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589" y="1301930"/>
            <a:ext cx="11081778" cy="5399315"/>
          </a:xfrm>
        </p:spPr>
        <p:txBody>
          <a:bodyPr/>
          <a:lstStyle/>
          <a:p>
            <a:r>
              <a:rPr lang="en-US" sz="2400" dirty="0" smtClean="0"/>
              <a:t>Data - Day 1: The Basics (Chapter 1) in Context (Chapter 24)</a:t>
            </a:r>
          </a:p>
          <a:p>
            <a:pPr lvl="1"/>
            <a:r>
              <a:rPr lang="en-US" sz="2200" dirty="0" smtClean="0"/>
              <a:t>Variables and Data</a:t>
            </a:r>
          </a:p>
          <a:p>
            <a:pPr lvl="1"/>
            <a:r>
              <a:rPr lang="en-US" sz="2200" dirty="0" smtClean="0"/>
              <a:t>Operational Definitions</a:t>
            </a:r>
          </a:p>
          <a:p>
            <a:pPr lvl="1"/>
            <a:r>
              <a:rPr lang="en-US" sz="2200" dirty="0" smtClean="0"/>
              <a:t>Data Types (Character or Numeric) </a:t>
            </a:r>
          </a:p>
          <a:p>
            <a:pPr lvl="1"/>
            <a:r>
              <a:rPr lang="en-US" sz="2200" dirty="0" smtClean="0"/>
              <a:t>Modeling Type </a:t>
            </a:r>
          </a:p>
          <a:p>
            <a:pPr lvl="2"/>
            <a:r>
              <a:rPr lang="en-US" sz="2000" dirty="0" smtClean="0"/>
              <a:t>Qualitative:  Nominal, Ordinal, </a:t>
            </a:r>
          </a:p>
          <a:p>
            <a:pPr lvl="2"/>
            <a:r>
              <a:rPr lang="en-US" sz="2000" dirty="0" smtClean="0"/>
              <a:t>Quantitative: Interval, Ratio  [JMP groups these and calls them Continuous]</a:t>
            </a:r>
          </a:p>
          <a:p>
            <a:pPr lvl="1"/>
            <a:r>
              <a:rPr lang="en-US" sz="2200" dirty="0" smtClean="0"/>
              <a:t>Putting Data in Context (Chapter 24)</a:t>
            </a:r>
          </a:p>
          <a:p>
            <a:r>
              <a:rPr lang="en-US" sz="2400" dirty="0" smtClean="0"/>
              <a:t>Data </a:t>
            </a:r>
            <a:r>
              <a:rPr lang="en-US" sz="2400" dirty="0"/>
              <a:t>- </a:t>
            </a:r>
            <a:r>
              <a:rPr lang="en-US" sz="2400" dirty="0" smtClean="0"/>
              <a:t>Day 2: Preparing Data for Analysis (JMP Session 1)</a:t>
            </a:r>
          </a:p>
          <a:p>
            <a:pPr lvl="1"/>
            <a:r>
              <a:rPr lang="en-US" sz="2200" dirty="0" smtClean="0"/>
              <a:t>Data Tables vs. Spreadsheets</a:t>
            </a:r>
          </a:p>
          <a:p>
            <a:pPr lvl="1"/>
            <a:r>
              <a:rPr lang="en-US" sz="2200" dirty="0" smtClean="0"/>
              <a:t>Data Cleansing</a:t>
            </a:r>
          </a:p>
          <a:p>
            <a:pPr lvl="1"/>
            <a:r>
              <a:rPr lang="en-US" sz="2200" dirty="0" smtClean="0"/>
              <a:t>Obtaining and saving output</a:t>
            </a:r>
          </a:p>
          <a:p>
            <a:pPr lvl="1"/>
            <a:r>
              <a:rPr lang="en-US" sz="2200" dirty="0" smtClean="0"/>
              <a:t>Creating summary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31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426718"/>
            <a:ext cx="11507893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WHY?</a:t>
            </a:r>
            <a:br>
              <a:rPr lang="en-US" dirty="0" smtClean="0"/>
            </a:br>
            <a:r>
              <a:rPr lang="en-US" dirty="0" smtClean="0"/>
              <a:t>Describe, Explain, Understand, Predict, Prescribe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292" y="1776549"/>
            <a:ext cx="10047297" cy="4725851"/>
          </a:xfrm>
        </p:spPr>
        <p:txBody>
          <a:bodyPr>
            <a:noAutofit/>
          </a:bodyPr>
          <a:lstStyle/>
          <a:p>
            <a:r>
              <a:rPr lang="en-US" sz="2400" dirty="0" smtClean="0"/>
              <a:t>What were our sales for the month? (describing)</a:t>
            </a:r>
          </a:p>
          <a:p>
            <a:r>
              <a:rPr lang="en-US" sz="2400" dirty="0" smtClean="0"/>
              <a:t>How does this compare to the same month last year? (still describing)</a:t>
            </a:r>
          </a:p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  <a:p>
            <a:r>
              <a:rPr lang="en-US" sz="2400" dirty="0" smtClean="0"/>
              <a:t>What’s changed that might account for the differences? (moves toward explaining)</a:t>
            </a:r>
          </a:p>
          <a:p>
            <a:r>
              <a:rPr lang="en-US" sz="2400" dirty="0" smtClean="0"/>
              <a:t>Why have sales changed? (starts to move from explaining to understanding)</a:t>
            </a:r>
          </a:p>
          <a:p>
            <a:r>
              <a:rPr lang="en-US" sz="2400" dirty="0" smtClean="0"/>
              <a:t>What will sales be in the future? (predicting and/or prescribing)</a:t>
            </a:r>
          </a:p>
          <a:p>
            <a:endParaRPr lang="en-US" sz="2400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31918AB2-66A2-4142-AD96-D74904145B02}" type="slidenum">
              <a:rPr lang="en-US" smtClean="0"/>
              <a:t>5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8073" y="2775531"/>
            <a:ext cx="2206370" cy="167615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7109" y="2778699"/>
            <a:ext cx="2206385" cy="1679020"/>
          </a:xfrm>
          <a:prstGeom prst="rect">
            <a:avLst/>
          </a:prstGeom>
        </p:spPr>
      </p:pic>
      <p:sp>
        <p:nvSpPr>
          <p:cNvPr id="13" name="Freeform 12"/>
          <p:cNvSpPr/>
          <p:nvPr/>
        </p:nvSpPr>
        <p:spPr>
          <a:xfrm>
            <a:off x="7667714" y="3298090"/>
            <a:ext cx="1093599" cy="514769"/>
          </a:xfrm>
          <a:custGeom>
            <a:avLst/>
            <a:gdLst>
              <a:gd name="connsiteX0" fmla="*/ 3975 w 981986"/>
              <a:gd name="connsiteY0" fmla="*/ 349857 h 477078"/>
              <a:gd name="connsiteX1" fmla="*/ 0 w 981986"/>
              <a:gd name="connsiteY1" fmla="*/ 477078 h 477078"/>
              <a:gd name="connsiteX2" fmla="*/ 981986 w 981986"/>
              <a:gd name="connsiteY2" fmla="*/ 469127 h 477078"/>
              <a:gd name="connsiteX3" fmla="*/ 981986 w 981986"/>
              <a:gd name="connsiteY3" fmla="*/ 0 h 477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1986" h="477078">
                <a:moveTo>
                  <a:pt x="3975" y="349857"/>
                </a:moveTo>
                <a:lnTo>
                  <a:pt x="0" y="477078"/>
                </a:lnTo>
                <a:lnTo>
                  <a:pt x="981986" y="469127"/>
                </a:lnTo>
                <a:lnTo>
                  <a:pt x="981986" y="0"/>
                </a:ln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002694" y="3298090"/>
            <a:ext cx="1082870" cy="696637"/>
            <a:chOff x="4992348" y="3958490"/>
            <a:chExt cx="1082870" cy="696637"/>
          </a:xfrm>
        </p:grpSpPr>
        <p:sp>
          <p:nvSpPr>
            <p:cNvPr id="12" name="Freeform 11"/>
            <p:cNvSpPr/>
            <p:nvPr/>
          </p:nvSpPr>
          <p:spPr>
            <a:xfrm>
              <a:off x="4992348" y="3958490"/>
              <a:ext cx="1082870" cy="696637"/>
            </a:xfrm>
            <a:custGeom>
              <a:avLst/>
              <a:gdLst>
                <a:gd name="connsiteX0" fmla="*/ 3975 w 981986"/>
                <a:gd name="connsiteY0" fmla="*/ 349857 h 477078"/>
                <a:gd name="connsiteX1" fmla="*/ 0 w 981986"/>
                <a:gd name="connsiteY1" fmla="*/ 477078 h 477078"/>
                <a:gd name="connsiteX2" fmla="*/ 981986 w 981986"/>
                <a:gd name="connsiteY2" fmla="*/ 469127 h 477078"/>
                <a:gd name="connsiteX3" fmla="*/ 981986 w 981986"/>
                <a:gd name="connsiteY3" fmla="*/ 0 h 477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1986" h="477078">
                  <a:moveTo>
                    <a:pt x="3975" y="349857"/>
                  </a:moveTo>
                  <a:lnTo>
                    <a:pt x="0" y="477078"/>
                  </a:lnTo>
                  <a:lnTo>
                    <a:pt x="981986" y="469127"/>
                  </a:lnTo>
                  <a:lnTo>
                    <a:pt x="981986" y="0"/>
                  </a:lnTo>
                </a:path>
              </a:pathLst>
            </a:custGeom>
            <a:noFill/>
            <a:ln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>
              <a:off x="4999275" y="4350328"/>
              <a:ext cx="0" cy="290945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2">
                  <a:lumMod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16655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629" y="309152"/>
            <a:ext cx="10782904" cy="1143000"/>
          </a:xfrm>
        </p:spPr>
        <p:txBody>
          <a:bodyPr/>
          <a:lstStyle/>
          <a:p>
            <a:r>
              <a:rPr lang="en-US" dirty="0" smtClean="0"/>
              <a:t>Data for Decision Making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8906"/>
            <a:ext cx="9385755" cy="4746171"/>
          </a:xfrm>
        </p:spPr>
        <p:txBody>
          <a:bodyPr/>
          <a:lstStyle/>
          <a:p>
            <a:r>
              <a:rPr lang="en-US" sz="3000" dirty="0" smtClean="0"/>
              <a:t>Major issues</a:t>
            </a:r>
          </a:p>
          <a:p>
            <a:pPr lvl="1"/>
            <a:r>
              <a:rPr lang="en-US" sz="2600" dirty="0" smtClean="0"/>
              <a:t>Purpose (descriptive, predictive, prescriptive)</a:t>
            </a:r>
          </a:p>
          <a:p>
            <a:pPr lvl="1"/>
            <a:r>
              <a:rPr lang="en-US" sz="2600" dirty="0" smtClean="0"/>
              <a:t>Measurement Level (quantitative/qualitative, nominal, ordinal, interval, ratio)</a:t>
            </a:r>
          </a:p>
          <a:p>
            <a:pPr lvl="1"/>
            <a:r>
              <a:rPr lang="en-US" sz="2600" dirty="0" smtClean="0"/>
              <a:t>Variable choice and definition</a:t>
            </a:r>
          </a:p>
          <a:p>
            <a:pPr lvl="1"/>
            <a:r>
              <a:rPr lang="en-US" sz="2600" dirty="0" smtClean="0"/>
              <a:t>Sources of variation (population, across time, process)</a:t>
            </a:r>
          </a:p>
          <a:p>
            <a:pPr lvl="2"/>
            <a:r>
              <a:rPr lang="en-US" sz="2200" dirty="0" smtClean="0"/>
              <a:t>Cross sectional, time series</a:t>
            </a:r>
          </a:p>
          <a:p>
            <a:pPr lvl="2"/>
            <a:r>
              <a:rPr lang="en-US" sz="2200" dirty="0" smtClean="0"/>
              <a:t>Population, process</a:t>
            </a:r>
          </a:p>
          <a:p>
            <a:pPr lvl="1"/>
            <a:r>
              <a:rPr lang="en-US" sz="2600" dirty="0" smtClean="0"/>
              <a:t>Methods of accessing (primary, secondary)</a:t>
            </a:r>
          </a:p>
          <a:p>
            <a:pPr lvl="1"/>
            <a:r>
              <a:rPr lang="en-US" sz="2600" dirty="0" smtClean="0"/>
              <a:t>Choice of observations (random, convenience, rational)</a:t>
            </a:r>
          </a:p>
          <a:p>
            <a:pPr lvl="1"/>
            <a:r>
              <a:rPr lang="en-US" sz="2600" dirty="0" smtClean="0"/>
              <a:t>External influences (ethical and practical)</a:t>
            </a:r>
          </a:p>
          <a:p>
            <a:pPr marL="457200" lvl="1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24001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61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634" y="507999"/>
            <a:ext cx="10363200" cy="1143000"/>
          </a:xfrm>
        </p:spPr>
        <p:txBody>
          <a:bodyPr/>
          <a:lstStyle/>
          <a:p>
            <a:r>
              <a:rPr lang="en-US" dirty="0" smtClean="0"/>
              <a:t>Putting Data in Context (5 W’s and 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5333" y="1650999"/>
            <a:ext cx="10850034" cy="4986867"/>
          </a:xfrm>
        </p:spPr>
        <p:txBody>
          <a:bodyPr/>
          <a:lstStyle/>
          <a:p>
            <a:r>
              <a:rPr lang="en-US" sz="2800" i="1" dirty="0" smtClean="0"/>
              <a:t>Who</a:t>
            </a:r>
            <a:r>
              <a:rPr lang="en-US" sz="2800" dirty="0" smtClean="0"/>
              <a:t> does the data describe </a:t>
            </a:r>
            <a:r>
              <a:rPr lang="en-US" sz="2400" dirty="0" smtClean="0"/>
              <a:t>(doesn’t have to be people)</a:t>
            </a:r>
          </a:p>
          <a:p>
            <a:r>
              <a:rPr lang="en-US" sz="2800" i="1" dirty="0" smtClean="0"/>
              <a:t>What</a:t>
            </a:r>
            <a:r>
              <a:rPr lang="en-US" sz="2800" dirty="0" smtClean="0"/>
              <a:t> characteristics are recorded </a:t>
            </a:r>
            <a:r>
              <a:rPr lang="en-US" sz="2400" dirty="0" smtClean="0"/>
              <a:t>(variables of interest)</a:t>
            </a:r>
          </a:p>
          <a:p>
            <a:r>
              <a:rPr lang="en-US" sz="2800" i="1" dirty="0" smtClean="0"/>
              <a:t>Why</a:t>
            </a:r>
            <a:r>
              <a:rPr lang="en-US" sz="2800" dirty="0" smtClean="0"/>
              <a:t> are we collecting data </a:t>
            </a:r>
            <a:r>
              <a:rPr lang="en-US" sz="2400" dirty="0" smtClean="0"/>
              <a:t>(purpose, guiding questions,…) </a:t>
            </a:r>
            <a:r>
              <a:rPr lang="en-US" dirty="0" smtClean="0"/>
              <a:t> </a:t>
            </a:r>
          </a:p>
          <a:p>
            <a:r>
              <a:rPr lang="en-US" sz="2800" i="1" dirty="0" smtClean="0"/>
              <a:t>How</a:t>
            </a:r>
            <a:r>
              <a:rPr lang="en-US" sz="2800" dirty="0" smtClean="0"/>
              <a:t> were the data collected </a:t>
            </a:r>
            <a:r>
              <a:rPr lang="en-US" sz="2400" dirty="0" smtClean="0"/>
              <a:t>(theory-wise and physically)</a:t>
            </a:r>
          </a:p>
          <a:p>
            <a:pPr lvl="1"/>
            <a:r>
              <a:rPr lang="en-US" sz="2000" dirty="0" smtClean="0"/>
              <a:t>Sampling, convenience, primary or secondary data, training for data collection</a:t>
            </a:r>
          </a:p>
          <a:p>
            <a:pPr lvl="1"/>
            <a:r>
              <a:rPr lang="en-US" sz="2000" dirty="0" smtClean="0"/>
              <a:t>Operational definitions will describe what is “measured”, how the measurements are taken (getting to the level of measurement level/modeling type and method of measurement), and provide a way that two people looking at the same item would come to the same conclusion about the characteristic.</a:t>
            </a:r>
          </a:p>
          <a:p>
            <a:r>
              <a:rPr lang="en-US" sz="2800" i="1" dirty="0" smtClean="0"/>
              <a:t>When</a:t>
            </a:r>
            <a:r>
              <a:rPr lang="en-US" sz="2800" dirty="0" smtClean="0"/>
              <a:t> were the data collected </a:t>
            </a:r>
            <a:r>
              <a:rPr lang="en-US" sz="2400" dirty="0" smtClean="0"/>
              <a:t>(date/time, across time, …)</a:t>
            </a:r>
          </a:p>
          <a:p>
            <a:r>
              <a:rPr lang="en-US" sz="2800" i="1" dirty="0" smtClean="0"/>
              <a:t>Where</a:t>
            </a:r>
            <a:r>
              <a:rPr lang="en-US" sz="2800" dirty="0" smtClean="0"/>
              <a:t> were the data collected </a:t>
            </a:r>
            <a:r>
              <a:rPr lang="en-US" sz="2400" dirty="0" smtClean="0"/>
              <a:t>(geographic, point </a:t>
            </a:r>
            <a:r>
              <a:rPr lang="en-US" sz="2400" dirty="0"/>
              <a:t>in </a:t>
            </a:r>
            <a:r>
              <a:rPr lang="en-US" sz="2400" dirty="0" smtClean="0"/>
              <a:t>process, source…)</a:t>
            </a:r>
          </a:p>
          <a:p>
            <a:endParaRPr lang="en-US" dirty="0" smtClean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2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333" y="418528"/>
            <a:ext cx="10363200" cy="1143000"/>
          </a:xfrm>
        </p:spPr>
        <p:txBody>
          <a:bodyPr/>
          <a:lstStyle/>
          <a:p>
            <a:r>
              <a:rPr lang="en-US" dirty="0" smtClean="0"/>
              <a:t>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2167" y="1653648"/>
            <a:ext cx="10363200" cy="4842685"/>
          </a:xfrm>
        </p:spPr>
        <p:txBody>
          <a:bodyPr/>
          <a:lstStyle/>
          <a:p>
            <a:r>
              <a:rPr lang="en-US" sz="2800" dirty="0" smtClean="0"/>
              <a:t>The item that will be observed/measured (who):  respondent, record, participant, experimental unit, subject, record (what is represented in one row of a data table)</a:t>
            </a:r>
          </a:p>
          <a:p>
            <a:r>
              <a:rPr lang="en-US" sz="2800" dirty="0" smtClean="0"/>
              <a:t>Variable(s) (what-macro):  the characteristics of interest that could vary from one item to another</a:t>
            </a:r>
          </a:p>
          <a:p>
            <a:r>
              <a:rPr lang="en-US" sz="2800" dirty="0" smtClean="0"/>
              <a:t>Data (what-micro):  the observed values for the variable</a:t>
            </a:r>
          </a:p>
          <a:p>
            <a:r>
              <a:rPr lang="en-US" sz="2800" dirty="0" smtClean="0"/>
              <a:t>How:  the method for selecting items to observe:  sampling, census, convenience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72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Choice and</a:t>
            </a:r>
            <a:br>
              <a:rPr lang="en-US" dirty="0" smtClean="0"/>
            </a:br>
            <a:r>
              <a:rPr lang="en-US" dirty="0" smtClean="0"/>
              <a:t>Measurement Level (Modeling Type)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Measurement Level/Modeling Type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Nominal (Qualitative, Categorical)</a:t>
            </a:r>
          </a:p>
          <a:p>
            <a:r>
              <a:rPr lang="en-US" dirty="0" smtClean="0"/>
              <a:t>Ordinal (Qualitative, Categorical, Logical to Order the Categories)</a:t>
            </a:r>
          </a:p>
          <a:p>
            <a:r>
              <a:rPr lang="en-US" dirty="0" smtClean="0"/>
              <a:t>Interval (Quantitative, Differences have consistent meaning)</a:t>
            </a:r>
          </a:p>
          <a:p>
            <a:r>
              <a:rPr lang="en-US" dirty="0" smtClean="0"/>
              <a:t>Ratio (Quantitative, Differences and Ratios have meaning)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007033"/>
                </a:solidFill>
              </a:rPr>
              <a:t>JMP combines Interval and Ratio and calls these “Continuous”</a:t>
            </a:r>
            <a:endParaRPr lang="en-US" b="1" dirty="0">
              <a:solidFill>
                <a:srgbClr val="007033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Identify the Level/Type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/>
              <a:t>Major </a:t>
            </a:r>
          </a:p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/>
              <a:t>Grade in a course</a:t>
            </a:r>
          </a:p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/>
              <a:t>Job title</a:t>
            </a:r>
          </a:p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/>
              <a:t>Year in school (Freshman,…, Senior)</a:t>
            </a:r>
          </a:p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/>
              <a:t>Price of a gallon of regular gas</a:t>
            </a:r>
          </a:p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 smtClean="0"/>
              <a:t>Salary</a:t>
            </a:r>
          </a:p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 smtClean="0"/>
              <a:t>Rank </a:t>
            </a:r>
            <a:r>
              <a:rPr lang="en-US" dirty="0"/>
              <a:t>of your favorite college team</a:t>
            </a:r>
          </a:p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/>
              <a:t>Size of a house</a:t>
            </a:r>
          </a:p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/>
              <a:t>Gender</a:t>
            </a:r>
          </a:p>
          <a:p>
            <a:pPr marL="27432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/>
              <a:t>Level of agreement (1, 2, …, 9, 10 where higher numbers relate to stronger agreement)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23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6" grpId="0" uiExpand="1" build="p"/>
      <p:bldP spid="7" grpId="0" build="p"/>
      <p:bldP spid="8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3366"/>
        </a:dk1>
        <a:lt1>
          <a:srgbClr val="EAEAEA"/>
        </a:lt1>
        <a:dk2>
          <a:srgbClr val="0099CC"/>
        </a:dk2>
        <a:lt2>
          <a:srgbClr val="66FFFF"/>
        </a:lt2>
        <a:accent1>
          <a:srgbClr val="33CCFF"/>
        </a:accent1>
        <a:accent2>
          <a:srgbClr val="9999FF"/>
        </a:accent2>
        <a:accent3>
          <a:srgbClr val="AACAE2"/>
        </a:accent3>
        <a:accent4>
          <a:srgbClr val="C8C8C8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3366"/>
        </a:dk1>
        <a:lt1>
          <a:srgbClr val="CCECFF"/>
        </a:lt1>
        <a:dk2>
          <a:srgbClr val="0099CC"/>
        </a:dk2>
        <a:lt2>
          <a:srgbClr val="99CCFF"/>
        </a:lt2>
        <a:accent1>
          <a:srgbClr val="33CCFF"/>
        </a:accent1>
        <a:accent2>
          <a:srgbClr val="9999FF"/>
        </a:accent2>
        <a:accent3>
          <a:srgbClr val="E2F4FF"/>
        </a:accent3>
        <a:accent4>
          <a:srgbClr val="002A56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FF0033"/>
        </a:dk2>
        <a:lt2>
          <a:srgbClr val="FFCCCC"/>
        </a:lt2>
        <a:accent1>
          <a:srgbClr val="0099FF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AACAFF"/>
        </a:accent5>
        <a:accent6>
          <a:srgbClr val="2DB92D"/>
        </a:accent6>
        <a:hlink>
          <a:srgbClr val="FFFF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B4587"/>
        </a:dk1>
        <a:lt1>
          <a:srgbClr val="CCECFF"/>
        </a:lt1>
        <a:dk2>
          <a:srgbClr val="A67FC4"/>
        </a:dk2>
        <a:lt2>
          <a:srgbClr val="66FFFF"/>
        </a:lt2>
        <a:accent1>
          <a:srgbClr val="0099FF"/>
        </a:accent1>
        <a:accent2>
          <a:srgbClr val="9999FF"/>
        </a:accent2>
        <a:accent3>
          <a:srgbClr val="D0C0DE"/>
        </a:accent3>
        <a:accent4>
          <a:srgbClr val="AEC9DA"/>
        </a:accent4>
        <a:accent5>
          <a:srgbClr val="AACAFF"/>
        </a:accent5>
        <a:accent6>
          <a:srgbClr val="8A8AE7"/>
        </a:accent6>
        <a:hlink>
          <a:srgbClr val="CC99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8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3366"/>
        </a:dk1>
        <a:lt1>
          <a:srgbClr val="EAEAEA"/>
        </a:lt1>
        <a:dk2>
          <a:srgbClr val="0099CC"/>
        </a:dk2>
        <a:lt2>
          <a:srgbClr val="66FFFF"/>
        </a:lt2>
        <a:accent1>
          <a:srgbClr val="33CCFF"/>
        </a:accent1>
        <a:accent2>
          <a:srgbClr val="9999FF"/>
        </a:accent2>
        <a:accent3>
          <a:srgbClr val="AACAE2"/>
        </a:accent3>
        <a:accent4>
          <a:srgbClr val="C8C8C8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3366"/>
        </a:dk1>
        <a:lt1>
          <a:srgbClr val="CCECFF"/>
        </a:lt1>
        <a:dk2>
          <a:srgbClr val="0099CC"/>
        </a:dk2>
        <a:lt2>
          <a:srgbClr val="99CCFF"/>
        </a:lt2>
        <a:accent1>
          <a:srgbClr val="33CCFF"/>
        </a:accent1>
        <a:accent2>
          <a:srgbClr val="9999FF"/>
        </a:accent2>
        <a:accent3>
          <a:srgbClr val="E2F4FF"/>
        </a:accent3>
        <a:accent4>
          <a:srgbClr val="002A56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FF0033"/>
        </a:dk2>
        <a:lt2>
          <a:srgbClr val="FFCCCC"/>
        </a:lt2>
        <a:accent1>
          <a:srgbClr val="0099FF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AACAFF"/>
        </a:accent5>
        <a:accent6>
          <a:srgbClr val="2DB92D"/>
        </a:accent6>
        <a:hlink>
          <a:srgbClr val="FFFF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B4587"/>
        </a:dk1>
        <a:lt1>
          <a:srgbClr val="CCECFF"/>
        </a:lt1>
        <a:dk2>
          <a:srgbClr val="A67FC4"/>
        </a:dk2>
        <a:lt2>
          <a:srgbClr val="66FFFF"/>
        </a:lt2>
        <a:accent1>
          <a:srgbClr val="0099FF"/>
        </a:accent1>
        <a:accent2>
          <a:srgbClr val="9999FF"/>
        </a:accent2>
        <a:accent3>
          <a:srgbClr val="D0C0DE"/>
        </a:accent3>
        <a:accent4>
          <a:srgbClr val="AEC9DA"/>
        </a:accent4>
        <a:accent5>
          <a:srgbClr val="AACAFF"/>
        </a:accent5>
        <a:accent6>
          <a:srgbClr val="8A8AE7"/>
        </a:accent6>
        <a:hlink>
          <a:srgbClr val="CC99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Concourse">
  <a:themeElements>
    <a:clrScheme name="9_Concourse 1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FFFFFF"/>
      </a:accent3>
      <a:accent4>
        <a:srgbClr val="000000"/>
      </a:accent4>
      <a:accent5>
        <a:srgbClr val="ADCEDC"/>
      </a:accent5>
      <a:accent6>
        <a:srgbClr val="C51B23"/>
      </a:accent6>
      <a:hlink>
        <a:srgbClr val="FF8119"/>
      </a:hlink>
      <a:folHlink>
        <a:srgbClr val="44B9E8"/>
      </a:folHlink>
    </a:clrScheme>
    <a:fontScheme name="9_Concourse">
      <a:majorFont>
        <a:latin typeface="Lucida Sans Unicode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9_Concourse 1">
        <a:dk1>
          <a:srgbClr val="000000"/>
        </a:dk1>
        <a:lt1>
          <a:srgbClr val="FFFFFF"/>
        </a:lt1>
        <a:dk2>
          <a:srgbClr val="464646"/>
        </a:dk2>
        <a:lt2>
          <a:srgbClr val="DEF5FA"/>
        </a:lt2>
        <a:accent1>
          <a:srgbClr val="2DA2BF"/>
        </a:accent1>
        <a:accent2>
          <a:srgbClr val="DA1F28"/>
        </a:accent2>
        <a:accent3>
          <a:srgbClr val="FFFFFF"/>
        </a:accent3>
        <a:accent4>
          <a:srgbClr val="000000"/>
        </a:accent4>
        <a:accent5>
          <a:srgbClr val="ADCEDC"/>
        </a:accent5>
        <a:accent6>
          <a:srgbClr val="C51B23"/>
        </a:accent6>
        <a:hlink>
          <a:srgbClr val="FF8119"/>
        </a:hlink>
        <a:folHlink>
          <a:srgbClr val="44B9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2_Concourse">
  <a:themeElements>
    <a:clrScheme name="9_Concourse 1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FFFFFF"/>
      </a:accent3>
      <a:accent4>
        <a:srgbClr val="000000"/>
      </a:accent4>
      <a:accent5>
        <a:srgbClr val="ADCEDC"/>
      </a:accent5>
      <a:accent6>
        <a:srgbClr val="C51B23"/>
      </a:accent6>
      <a:hlink>
        <a:srgbClr val="FF8119"/>
      </a:hlink>
      <a:folHlink>
        <a:srgbClr val="44B9E8"/>
      </a:folHlink>
    </a:clrScheme>
    <a:fontScheme name="9_Concourse">
      <a:majorFont>
        <a:latin typeface="Lucida Sans Unicode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9_Concourse 1">
        <a:dk1>
          <a:srgbClr val="000000"/>
        </a:dk1>
        <a:lt1>
          <a:srgbClr val="FFFFFF"/>
        </a:lt1>
        <a:dk2>
          <a:srgbClr val="464646"/>
        </a:dk2>
        <a:lt2>
          <a:srgbClr val="DEF5FA"/>
        </a:lt2>
        <a:accent1>
          <a:srgbClr val="2DA2BF"/>
        </a:accent1>
        <a:accent2>
          <a:srgbClr val="DA1F28"/>
        </a:accent2>
        <a:accent3>
          <a:srgbClr val="FFFFFF"/>
        </a:accent3>
        <a:accent4>
          <a:srgbClr val="000000"/>
        </a:accent4>
        <a:accent5>
          <a:srgbClr val="ADCEDC"/>
        </a:accent5>
        <a:accent6>
          <a:srgbClr val="C51B23"/>
        </a:accent6>
        <a:hlink>
          <a:srgbClr val="FF8119"/>
        </a:hlink>
        <a:folHlink>
          <a:srgbClr val="44B9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1747</TotalTime>
  <Words>1109</Words>
  <Application>Microsoft Office PowerPoint</Application>
  <PresentationFormat>Widescreen</PresentationFormat>
  <Paragraphs>162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ＭＳ Ｐゴシック</vt:lpstr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1_Office Theme</vt:lpstr>
      <vt:lpstr>8_Office Theme</vt:lpstr>
      <vt:lpstr>11_Concourse</vt:lpstr>
      <vt:lpstr>12_Concourse</vt:lpstr>
      <vt:lpstr>Fall 2016 BUSA 3110 - Statistics for Business Module 1:  Preparing Data for Analysis</vt:lpstr>
      <vt:lpstr>Why Start with the first &amp; LAST  Chapters in the Book? (Chapters 1 and 24)</vt:lpstr>
      <vt:lpstr>Characteristics of “Good” Data</vt:lpstr>
      <vt:lpstr>Roadmap</vt:lpstr>
      <vt:lpstr>WHY? Describe, Explain, Understand, Predict, Prescribe</vt:lpstr>
      <vt:lpstr>Data for Decision Making</vt:lpstr>
      <vt:lpstr>Putting Data in Context (5 W’s and H)</vt:lpstr>
      <vt:lpstr>Terms</vt:lpstr>
      <vt:lpstr>Variable Choice and Measurement Level (Modeling Type)</vt:lpstr>
      <vt:lpstr>Other Issues in Data Collection</vt:lpstr>
      <vt:lpstr>PowerPoint Presentation</vt:lpstr>
      <vt:lpstr>PowerPoint Presentation</vt:lpstr>
      <vt:lpstr>PowerPoint Presentation</vt:lpstr>
      <vt:lpstr>PowerPoint Presentation</vt:lpstr>
      <vt:lpstr>Data – Day 2</vt:lpstr>
      <vt:lpstr>Data – Day 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2016 BUSA 3110 - Statistics for Business Module 1:  Data</dc:title>
  <dc:creator>Kim Melton</dc:creator>
  <cp:lastModifiedBy>Kim Melton</cp:lastModifiedBy>
  <cp:revision>110</cp:revision>
  <dcterms:created xsi:type="dcterms:W3CDTF">2016-01-09T18:58:50Z</dcterms:created>
  <dcterms:modified xsi:type="dcterms:W3CDTF">2016-09-03T18:34:41Z</dcterms:modified>
</cp:coreProperties>
</file>